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Inter Light"/>
      <p:regular r:id="rId43"/>
      <p:bold r:id="rId44"/>
      <p:italic r:id="rId45"/>
      <p:boldItalic r:id="rId46"/>
    </p:embeddedFont>
    <p:embeddedFont>
      <p:font typeface="Inter SemiBold"/>
      <p:regular r:id="rId47"/>
      <p:bold r:id="rId48"/>
      <p:italic r:id="rId49"/>
      <p:boldItalic r:id="rId50"/>
    </p:embeddedFont>
    <p:embeddedFont>
      <p:font typeface="Inter"/>
      <p:regular r:id="rId51"/>
      <p:bold r:id="rId52"/>
      <p:italic r:id="rId53"/>
      <p:boldItalic r:id="rId54"/>
    </p:embeddedFont>
    <p:embeddedFont>
      <p:font typeface="Open Sans SemiBold"/>
      <p:regular r:id="rId55"/>
      <p:bold r:id="rId56"/>
      <p:italic r:id="rId57"/>
      <p:boldItalic r:id="rId58"/>
    </p:embeddedFont>
    <p:embeddedFont>
      <p:font typeface="Bitter"/>
      <p:regular r:id="rId59"/>
      <p:bold r:id="rId60"/>
      <p:italic r:id="rId61"/>
      <p:boldItalic r:id="rId62"/>
    </p:embeddedFont>
    <p:embeddedFont>
      <p:font typeface="Open Sans ExtraBold"/>
      <p:bold r:id="rId63"/>
      <p:boldItalic r:id="rId64"/>
    </p:embeddedFont>
    <p:embeddedFont>
      <p:font typeface="Helvetica Neue Light"/>
      <p:regular r:id="rId65"/>
      <p:bold r:id="rId66"/>
      <p:italic r:id="rId67"/>
      <p:boldItalic r:id="rId68"/>
    </p:embeddedFont>
    <p:embeddedFont>
      <p:font typeface="Inter Medium"/>
      <p:regular r:id="rId69"/>
      <p:bold r:id="rId70"/>
      <p:italic r:id="rId71"/>
      <p:boldItalic r:id="rId72"/>
    </p:embeddedFont>
    <p:embeddedFont>
      <p:font typeface="Open Sans Light"/>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InterLight-bold.fntdata"/><Relationship Id="rId43" Type="http://schemas.openxmlformats.org/officeDocument/2006/relationships/font" Target="fonts/InterLight-regular.fntdata"/><Relationship Id="rId46" Type="http://schemas.openxmlformats.org/officeDocument/2006/relationships/font" Target="fonts/InterLight-boldItalic.fntdata"/><Relationship Id="rId45" Type="http://schemas.openxmlformats.org/officeDocument/2006/relationships/font" Target="fonts/InterLight-italic.fntdata"/><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InterSemiBold-bold.fntdata"/><Relationship Id="rId47" Type="http://schemas.openxmlformats.org/officeDocument/2006/relationships/font" Target="fonts/InterSemiBold-regular.fntdata"/><Relationship Id="rId49" Type="http://schemas.openxmlformats.org/officeDocument/2006/relationships/font" Target="fonts/Inter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Light-regular.fntdata"/><Relationship Id="rId72" Type="http://schemas.openxmlformats.org/officeDocument/2006/relationships/font" Target="fonts/InterMedium-boldItalic.fntdata"/><Relationship Id="rId31" Type="http://schemas.openxmlformats.org/officeDocument/2006/relationships/slide" Target="slides/slide26.xml"/><Relationship Id="rId75" Type="http://schemas.openxmlformats.org/officeDocument/2006/relationships/font" Target="fonts/OpenSansLight-italic.fntdata"/><Relationship Id="rId30" Type="http://schemas.openxmlformats.org/officeDocument/2006/relationships/slide" Target="slides/slide25.xml"/><Relationship Id="rId74" Type="http://schemas.openxmlformats.org/officeDocument/2006/relationships/font" Target="fonts/OpenSansLight-bold.fntdata"/><Relationship Id="rId33" Type="http://schemas.openxmlformats.org/officeDocument/2006/relationships/slide" Target="slides/slide28.xml"/><Relationship Id="rId77" Type="http://schemas.openxmlformats.org/officeDocument/2006/relationships/font" Target="fonts/OpenSans-regular.fntdata"/><Relationship Id="rId32" Type="http://schemas.openxmlformats.org/officeDocument/2006/relationships/slide" Target="slides/slide27.xml"/><Relationship Id="rId76" Type="http://schemas.openxmlformats.org/officeDocument/2006/relationships/font" Target="fonts/OpenSansLight-boldItalic.fntdata"/><Relationship Id="rId35" Type="http://schemas.openxmlformats.org/officeDocument/2006/relationships/slide" Target="slides/slide30.xml"/><Relationship Id="rId79" Type="http://schemas.openxmlformats.org/officeDocument/2006/relationships/font" Target="fonts/OpenSans-italic.fntdata"/><Relationship Id="rId34" Type="http://schemas.openxmlformats.org/officeDocument/2006/relationships/slide" Target="slides/slide29.xml"/><Relationship Id="rId78" Type="http://schemas.openxmlformats.org/officeDocument/2006/relationships/font" Target="fonts/OpenSans-bold.fntdata"/><Relationship Id="rId71" Type="http://schemas.openxmlformats.org/officeDocument/2006/relationships/font" Target="fonts/InterMedium-italic.fntdata"/><Relationship Id="rId70" Type="http://schemas.openxmlformats.org/officeDocument/2006/relationships/font" Target="fonts/Inter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itter-boldItalic.fntdata"/><Relationship Id="rId61" Type="http://schemas.openxmlformats.org/officeDocument/2006/relationships/font" Target="fonts/Bitter-italic.fntdata"/><Relationship Id="rId20" Type="http://schemas.openxmlformats.org/officeDocument/2006/relationships/slide" Target="slides/slide15.xml"/><Relationship Id="rId64" Type="http://schemas.openxmlformats.org/officeDocument/2006/relationships/font" Target="fonts/OpenSansExtraBold-boldItalic.fntdata"/><Relationship Id="rId63" Type="http://schemas.openxmlformats.org/officeDocument/2006/relationships/font" Target="fonts/OpenSansExtraBold-bold.fntdata"/><Relationship Id="rId22" Type="http://schemas.openxmlformats.org/officeDocument/2006/relationships/slide" Target="slides/slide17.xml"/><Relationship Id="rId66" Type="http://schemas.openxmlformats.org/officeDocument/2006/relationships/font" Target="fonts/HelveticaNeueLight-bold.fntdata"/><Relationship Id="rId21" Type="http://schemas.openxmlformats.org/officeDocument/2006/relationships/slide" Target="slides/slide16.xml"/><Relationship Id="rId65" Type="http://schemas.openxmlformats.org/officeDocument/2006/relationships/font" Target="fonts/HelveticaNeueLight-regular.fntdata"/><Relationship Id="rId24" Type="http://schemas.openxmlformats.org/officeDocument/2006/relationships/slide" Target="slides/slide19.xml"/><Relationship Id="rId68" Type="http://schemas.openxmlformats.org/officeDocument/2006/relationships/font" Target="fonts/HelveticaNeueLight-boldItalic.fntdata"/><Relationship Id="rId23" Type="http://schemas.openxmlformats.org/officeDocument/2006/relationships/slide" Target="slides/slide18.xml"/><Relationship Id="rId67" Type="http://schemas.openxmlformats.org/officeDocument/2006/relationships/font" Target="fonts/HelveticaNeueLight-italic.fntdata"/><Relationship Id="rId60" Type="http://schemas.openxmlformats.org/officeDocument/2006/relationships/font" Target="fonts/Bitter-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ter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regular.fntdata"/><Relationship Id="rId50" Type="http://schemas.openxmlformats.org/officeDocument/2006/relationships/font" Target="fonts/InterSemiBold-boldItalic.fntdata"/><Relationship Id="rId53" Type="http://schemas.openxmlformats.org/officeDocument/2006/relationships/font" Target="fonts/Inter-italic.fntdata"/><Relationship Id="rId52" Type="http://schemas.openxmlformats.org/officeDocument/2006/relationships/font" Target="fonts/Inter-bold.fntdata"/><Relationship Id="rId11" Type="http://schemas.openxmlformats.org/officeDocument/2006/relationships/slide" Target="slides/slide6.xml"/><Relationship Id="rId55" Type="http://schemas.openxmlformats.org/officeDocument/2006/relationships/font" Target="fonts/OpenSansSemiBold-regular.fntdata"/><Relationship Id="rId10" Type="http://schemas.openxmlformats.org/officeDocument/2006/relationships/slide" Target="slides/slide5.xml"/><Relationship Id="rId54" Type="http://schemas.openxmlformats.org/officeDocument/2006/relationships/font" Target="fonts/Inter-boldItalic.fntdata"/><Relationship Id="rId13" Type="http://schemas.openxmlformats.org/officeDocument/2006/relationships/slide" Target="slides/slide8.xml"/><Relationship Id="rId57" Type="http://schemas.openxmlformats.org/officeDocument/2006/relationships/font" Target="fonts/OpenSansSemiBold-italic.fntdata"/><Relationship Id="rId12" Type="http://schemas.openxmlformats.org/officeDocument/2006/relationships/slide" Target="slides/slide7.xml"/><Relationship Id="rId56" Type="http://schemas.openxmlformats.org/officeDocument/2006/relationships/font" Target="fonts/OpenSansSemiBold-bold.fntdata"/><Relationship Id="rId15" Type="http://schemas.openxmlformats.org/officeDocument/2006/relationships/slide" Target="slides/slide10.xml"/><Relationship Id="rId59" Type="http://schemas.openxmlformats.org/officeDocument/2006/relationships/font" Target="fonts/Bitter-regular.fntdata"/><Relationship Id="rId14" Type="http://schemas.openxmlformats.org/officeDocument/2006/relationships/slide" Target="slides/slide9.xml"/><Relationship Id="rId58" Type="http://schemas.openxmlformats.org/officeDocument/2006/relationships/font" Target="fonts/OpenSa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dgNRmeSK-qGdzPxOa97Zp6z4Xt4yLrUQchbdGkcDWqs/edit"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vrPY_TICj1tU-btr2TbTqRguT6_yQvwgFDjR8ud5_54/edi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0d2666f43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0d2666f43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a2a488557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a2a488557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SemiBold"/>
                <a:ea typeface="Inter SemiBold"/>
                <a:cs typeface="Inter SemiBold"/>
                <a:sym typeface="Inter SemiBold"/>
              </a:rPr>
              <a:t>KS: Whether many team means many ship accounts.</a:t>
            </a:r>
            <a:endParaRPr>
              <a:solidFill>
                <a:schemeClr val="dk1"/>
              </a:solidFill>
              <a:latin typeface="Inter SemiBold"/>
              <a:ea typeface="Inter SemiBold"/>
              <a:cs typeface="Inter SemiBold"/>
              <a:sym typeface="Inter SemiBo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a2a488557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a2a488557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a2a4885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a2a4885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a2a4885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a2a4885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engg practices incorporated into the pipeline itself</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a2a4885579_0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a2a4885579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000">
                <a:solidFill>
                  <a:srgbClr val="2A3135"/>
                </a:solidFill>
                <a:highlight>
                  <a:srgbClr val="FFFFFF"/>
                </a:highlight>
                <a:latin typeface="Courier New"/>
                <a:ea typeface="Courier New"/>
                <a:cs typeface="Courier New"/>
                <a:sym typeface="Courier New"/>
              </a:rPr>
              <a:t>explain what TW's core security practises are and how they relate to the software delivery lifecycle.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a2a4885579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a2a4885579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a2a4885579_0_5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solidFill>
                  <a:schemeClr val="dk1"/>
                </a:solidFill>
              </a:rPr>
              <a:t>Performance testing: within 2sec</a:t>
            </a:r>
            <a:endParaRPr sz="1200">
              <a:solidFill>
                <a:schemeClr val="dk1"/>
              </a:solidFill>
            </a:endParaRPr>
          </a:p>
          <a:p>
            <a:pPr indent="0" lvl="0" marL="0" marR="0" rtl="0" algn="l">
              <a:spcBef>
                <a:spcPts val="0"/>
              </a:spcBef>
              <a:spcAft>
                <a:spcPts val="0"/>
              </a:spcAft>
              <a:buClr>
                <a:schemeClr val="dk1"/>
              </a:buClr>
              <a:buFont typeface="Arial"/>
              <a:buNone/>
            </a:pPr>
            <a:r>
              <a:t/>
            </a:r>
            <a:endParaRPr sz="1200">
              <a:solidFill>
                <a:schemeClr val="dk1"/>
              </a:solidFill>
            </a:endParaRPr>
          </a:p>
          <a:p>
            <a:pPr indent="0" lvl="0" marL="0" marR="0" rtl="0" algn="l">
              <a:spcBef>
                <a:spcPts val="0"/>
              </a:spcBef>
              <a:spcAft>
                <a:spcPts val="0"/>
              </a:spcAft>
              <a:buClr>
                <a:schemeClr val="dk1"/>
              </a:buClr>
              <a:buFont typeface="Arial"/>
              <a:buNone/>
            </a:pPr>
            <a:r>
              <a:rPr lang="en" sz="1200">
                <a:solidFill>
                  <a:schemeClr val="dk1"/>
                </a:solidFill>
              </a:rPr>
              <a:t>3 main things:</a:t>
            </a:r>
            <a:endParaRPr sz="1200">
              <a:solidFill>
                <a:schemeClr val="dk1"/>
              </a:solidFill>
            </a:endParaRPr>
          </a:p>
          <a:p>
            <a:pPr indent="-304800" lvl="0" marL="457200" marR="0" rtl="0" algn="l">
              <a:spcBef>
                <a:spcPts val="0"/>
              </a:spcBef>
              <a:spcAft>
                <a:spcPts val="0"/>
              </a:spcAft>
              <a:buClr>
                <a:schemeClr val="dk1"/>
              </a:buClr>
              <a:buSzPts val="1200"/>
              <a:buAutoNum type="arabicPeriod"/>
            </a:pPr>
            <a:r>
              <a:rPr lang="en" sz="1200">
                <a:solidFill>
                  <a:schemeClr val="dk1"/>
                </a:solidFill>
              </a:rPr>
              <a:t>System scalability</a:t>
            </a:r>
            <a:endParaRPr sz="1200">
              <a:solidFill>
                <a:schemeClr val="dk1"/>
              </a:solidFill>
            </a:endParaRPr>
          </a:p>
          <a:p>
            <a:pPr indent="-304800" lvl="0" marL="457200" marR="0" rtl="0" algn="l">
              <a:spcBef>
                <a:spcPts val="0"/>
              </a:spcBef>
              <a:spcAft>
                <a:spcPts val="0"/>
              </a:spcAft>
              <a:buClr>
                <a:schemeClr val="dk1"/>
              </a:buClr>
              <a:buSzPts val="1200"/>
              <a:buAutoNum type="arabicPeriod"/>
            </a:pPr>
            <a:r>
              <a:rPr lang="en" sz="1200">
                <a:solidFill>
                  <a:schemeClr val="dk1"/>
                </a:solidFill>
              </a:rPr>
              <a:t>Security and performance</a:t>
            </a:r>
            <a:endParaRPr sz="1200">
              <a:solidFill>
                <a:schemeClr val="dk1"/>
              </a:solidFill>
            </a:endParaRPr>
          </a:p>
          <a:p>
            <a:pPr indent="-304800" lvl="0" marL="457200" marR="0" rtl="0" algn="l">
              <a:spcBef>
                <a:spcPts val="0"/>
              </a:spcBef>
              <a:spcAft>
                <a:spcPts val="0"/>
              </a:spcAft>
              <a:buClr>
                <a:schemeClr val="dk1"/>
              </a:buClr>
              <a:buSzPts val="1200"/>
              <a:buAutoNum type="arabicPeriod"/>
            </a:pPr>
            <a:r>
              <a:t/>
            </a:r>
            <a:endParaRPr sz="1200">
              <a:solidFill>
                <a:schemeClr val="dk1"/>
              </a:solidFill>
            </a:endParaRPr>
          </a:p>
        </p:txBody>
      </p:sp>
      <p:sp>
        <p:nvSpPr>
          <p:cNvPr id="633" name="Google Shape;633;g1a2a4885579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a2a0e60161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a2a0e60161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a2a0e60161_0_792: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a2a0e60161_0_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a2a0e60161_0_904: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a2a0e60161_0_9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2a488557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2a488557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a2a0e60161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a2a0e60161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100"/>
              </a:spcBef>
              <a:spcAft>
                <a:spcPts val="0"/>
              </a:spcAft>
              <a:buClr>
                <a:schemeClr val="dk1"/>
              </a:buClr>
              <a:buSzPts val="1100"/>
              <a:buChar char="-"/>
            </a:pPr>
            <a:r>
              <a:rPr lang="en"/>
              <a:t>Call out the next steps wh</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a2a4885579_0_57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897" name="Google Shape;897;g1a2a4885579_0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a2a0e60161_0_13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solidFill>
                  <a:schemeClr val="dk1"/>
                </a:solidFill>
              </a:rPr>
              <a:t>Performance testing: within 2sec</a:t>
            </a:r>
            <a:endParaRPr sz="1200">
              <a:solidFill>
                <a:schemeClr val="dk1"/>
              </a:solidFill>
            </a:endParaRPr>
          </a:p>
          <a:p>
            <a:pPr indent="0" lvl="0" marL="0" marR="0" rtl="0" algn="l">
              <a:spcBef>
                <a:spcPts val="0"/>
              </a:spcBef>
              <a:spcAft>
                <a:spcPts val="0"/>
              </a:spcAft>
              <a:buClr>
                <a:schemeClr val="dk1"/>
              </a:buClr>
              <a:buFont typeface="Arial"/>
              <a:buNone/>
            </a:pPr>
            <a:r>
              <a:t/>
            </a:r>
            <a:endParaRPr sz="1200">
              <a:solidFill>
                <a:schemeClr val="dk1"/>
              </a:solidFill>
            </a:endParaRPr>
          </a:p>
          <a:p>
            <a:pPr indent="0" lvl="0" marL="0" marR="0" rtl="0" algn="l">
              <a:spcBef>
                <a:spcPts val="0"/>
              </a:spcBef>
              <a:spcAft>
                <a:spcPts val="0"/>
              </a:spcAft>
              <a:buClr>
                <a:schemeClr val="dk1"/>
              </a:buClr>
              <a:buFont typeface="Arial"/>
              <a:buNone/>
            </a:pPr>
            <a:r>
              <a:rPr lang="en" sz="1200">
                <a:solidFill>
                  <a:schemeClr val="dk1"/>
                </a:solidFill>
              </a:rPr>
              <a:t>3 main things:</a:t>
            </a:r>
            <a:endParaRPr sz="1200">
              <a:solidFill>
                <a:schemeClr val="dk1"/>
              </a:solidFill>
            </a:endParaRPr>
          </a:p>
          <a:p>
            <a:pPr indent="-304800" lvl="0" marL="457200" marR="0" rtl="0" algn="l">
              <a:spcBef>
                <a:spcPts val="0"/>
              </a:spcBef>
              <a:spcAft>
                <a:spcPts val="0"/>
              </a:spcAft>
              <a:buClr>
                <a:schemeClr val="dk1"/>
              </a:buClr>
              <a:buSzPts val="1200"/>
              <a:buAutoNum type="arabicPeriod"/>
            </a:pPr>
            <a:r>
              <a:rPr lang="en" sz="1200">
                <a:solidFill>
                  <a:schemeClr val="dk1"/>
                </a:solidFill>
              </a:rPr>
              <a:t>System scalability</a:t>
            </a:r>
            <a:endParaRPr sz="1200">
              <a:solidFill>
                <a:schemeClr val="dk1"/>
              </a:solidFill>
            </a:endParaRPr>
          </a:p>
          <a:p>
            <a:pPr indent="-304800" lvl="0" marL="457200" marR="0" rtl="0" algn="l">
              <a:spcBef>
                <a:spcPts val="0"/>
              </a:spcBef>
              <a:spcAft>
                <a:spcPts val="0"/>
              </a:spcAft>
              <a:buClr>
                <a:schemeClr val="dk1"/>
              </a:buClr>
              <a:buSzPts val="1200"/>
              <a:buAutoNum type="arabicPeriod"/>
            </a:pPr>
            <a:r>
              <a:rPr lang="en" sz="1200">
                <a:solidFill>
                  <a:schemeClr val="dk1"/>
                </a:solidFill>
              </a:rPr>
              <a:t>Security and performance</a:t>
            </a:r>
            <a:endParaRPr sz="1200">
              <a:solidFill>
                <a:schemeClr val="dk1"/>
              </a:solidFill>
            </a:endParaRPr>
          </a:p>
          <a:p>
            <a:pPr indent="-304800" lvl="0" marL="457200" marR="0" rtl="0" algn="l">
              <a:spcBef>
                <a:spcPts val="0"/>
              </a:spcBef>
              <a:spcAft>
                <a:spcPts val="0"/>
              </a:spcAft>
              <a:buClr>
                <a:schemeClr val="dk1"/>
              </a:buClr>
              <a:buSzPts val="1200"/>
              <a:buAutoNum type="arabicPeriod"/>
            </a:pPr>
            <a:r>
              <a:t/>
            </a:r>
            <a:endParaRPr sz="1200">
              <a:solidFill>
                <a:schemeClr val="dk1"/>
              </a:solidFill>
            </a:endParaRPr>
          </a:p>
        </p:txBody>
      </p:sp>
      <p:sp>
        <p:nvSpPr>
          <p:cNvPr id="935" name="Google Shape;935;g1a2a0e60161_0_1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a2a4885579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a2a4885579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ab25fb0b0d_3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ab25fb0b0d_3_5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a:t>Various role functions have overlaps in terms of functionalities and impact on each other</a:t>
            </a:r>
            <a:endParaRPr sz="1000"/>
          </a:p>
          <a:p>
            <a:pPr indent="-292100" lvl="0" marL="457200" rtl="0" algn="l">
              <a:spcBef>
                <a:spcPts val="0"/>
              </a:spcBef>
              <a:spcAft>
                <a:spcPts val="0"/>
              </a:spcAft>
              <a:buSzPts val="1000"/>
              <a:buChar char="●"/>
            </a:pPr>
            <a:r>
              <a:rPr lang="en" sz="1000"/>
              <a:t>Inefficiencies in one of the functions impact other functions as well</a:t>
            </a:r>
            <a:endParaRPr sz="1000"/>
          </a:p>
          <a:p>
            <a:pPr indent="-292100" lvl="0" marL="457200" rtl="0" algn="l">
              <a:spcBef>
                <a:spcPts val="0"/>
              </a:spcBef>
              <a:spcAft>
                <a:spcPts val="0"/>
              </a:spcAft>
              <a:buSzPts val="1000"/>
              <a:buChar char="●"/>
            </a:pPr>
            <a:r>
              <a:rPr lang="en" sz="1000"/>
              <a:t>Problems in the system are complex and spread over to different aspects of tech, data as well as design.</a:t>
            </a:r>
            <a:endParaRPr sz="1000"/>
          </a:p>
          <a:p>
            <a:pPr indent="-292100" lvl="0" marL="457200" rtl="0" algn="l">
              <a:spcBef>
                <a:spcPts val="0"/>
              </a:spcBef>
              <a:spcAft>
                <a:spcPts val="0"/>
              </a:spcAft>
              <a:buSzPts val="1000"/>
              <a:buChar char="●"/>
            </a:pPr>
            <a:r>
              <a:rPr lang="en" sz="1000"/>
              <a:t>In order to effectively and efficiently fix a part of the system, multi-dimensional approach is needed that calls for cross-functional teams covering tech, data and design aspects </a:t>
            </a:r>
            <a:endParaRPr sz="1000"/>
          </a:p>
          <a:p>
            <a:pPr indent="-292100" lvl="1" marL="914400" rtl="0" algn="l">
              <a:spcBef>
                <a:spcPts val="0"/>
              </a:spcBef>
              <a:spcAft>
                <a:spcPts val="0"/>
              </a:spcAft>
              <a:buSzPts val="1000"/>
              <a:buChar char="○"/>
            </a:pPr>
            <a:r>
              <a:rPr lang="en" sz="1000"/>
              <a:t>For instance, fixing the data parsing and correction stage calls for a joint data+design approach</a:t>
            </a:r>
            <a:endParaRPr sz="1000"/>
          </a:p>
          <a:p>
            <a:pPr indent="-292100" lvl="1" marL="914400" rtl="0" algn="l">
              <a:spcBef>
                <a:spcPts val="0"/>
              </a:spcBef>
              <a:spcAft>
                <a:spcPts val="0"/>
              </a:spcAft>
              <a:buSzPts val="1000"/>
              <a:buChar char="○"/>
            </a:pPr>
            <a:r>
              <a:rPr lang="en" sz="1000"/>
              <a:t>It’s about finding the simplest and the most effective solution .</a:t>
            </a:r>
            <a:endParaRPr sz="1000"/>
          </a:p>
          <a:p>
            <a:pPr indent="-292100" lvl="0" marL="457200" rtl="0" algn="l">
              <a:spcBef>
                <a:spcPts val="0"/>
              </a:spcBef>
              <a:spcAft>
                <a:spcPts val="0"/>
              </a:spcAft>
              <a:buSzPts val="1000"/>
              <a:buChar char="●"/>
            </a:pPr>
            <a:r>
              <a:rPr lang="en" sz="1000"/>
              <a:t>Building a modern digital business requires putting a lens on specific outcomes but also calls for attention towards higher level areas such as delivery excellence, exploring new business frontiers, scaling innovation and setting a path for organisational transformation. The journey that we propose takes these various tracks into consideration to enable a business that’s inspiring, responsive, resilient and drives customer delight.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More for enterprise modernisation .</a:t>
            </a:r>
            <a:endParaRPr sz="1000"/>
          </a:p>
          <a:p>
            <a:pPr indent="0" lvl="0" marL="0" rtl="0" algn="l">
              <a:spcBef>
                <a:spcPts val="0"/>
              </a:spcBef>
              <a:spcAft>
                <a:spcPts val="0"/>
              </a:spcAft>
              <a:buNone/>
            </a:pPr>
            <a:r>
              <a:rPr lang="en" sz="1000"/>
              <a:t>Need to run different tracks. </a:t>
            </a:r>
            <a:endParaRPr sz="1000"/>
          </a:p>
          <a:p>
            <a:pPr indent="0" lvl="0" marL="0" rtl="0" algn="l">
              <a:spcBef>
                <a:spcPts val="0"/>
              </a:spcBef>
              <a:spcAft>
                <a:spcPts val="0"/>
              </a:spcAft>
              <a:buNone/>
            </a:pPr>
            <a:r>
              <a:rPr lang="en" sz="1000"/>
              <a:t>We believe in EMPC. We need to move to make it effective. </a:t>
            </a:r>
            <a:endParaRPr sz="1000"/>
          </a:p>
          <a:p>
            <a:pPr indent="0" lvl="0" marL="0" rtl="0" algn="l">
              <a:spcBef>
                <a:spcPts val="0"/>
              </a:spcBef>
              <a:spcAft>
                <a:spcPts val="0"/>
              </a:spcAft>
              <a:buNone/>
            </a:pPr>
            <a:r>
              <a:rPr lang="en" sz="1000"/>
              <a:t>Don’t try to boil the ocean on everything at once. </a:t>
            </a:r>
            <a:endParaRPr sz="1000"/>
          </a:p>
          <a:p>
            <a:pPr indent="0" lvl="0" marL="0" rtl="0" algn="l">
              <a:spcBef>
                <a:spcPts val="0"/>
              </a:spcBef>
              <a:spcAft>
                <a:spcPts val="0"/>
              </a:spcAft>
              <a:buNone/>
            </a:pPr>
            <a:r>
              <a:rPr lang="en" sz="1000"/>
              <a:t>Don’t just go down one of the tracks.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Clean up foundation practices to accelerate delivery - e.g. putting out microservices, taking out, cleaning up the data, move things to cloud. To continually accelerate the entire process.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You will be missing out on some of the other tracks. </a:t>
            </a:r>
            <a:endParaRPr sz="1000"/>
          </a:p>
          <a:p>
            <a:pPr indent="0" lvl="0" marL="0" rtl="0" algn="l">
              <a:spcBef>
                <a:spcPts val="0"/>
              </a:spcBef>
              <a:spcAft>
                <a:spcPts val="0"/>
              </a:spcAft>
              <a:buNone/>
            </a:pPr>
            <a:r>
              <a:rPr lang="en" sz="1000"/>
              <a:t>Is lift and shift everything the best choice?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ab25fb0b0d_3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ab25fb0b0d_3_6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sz="1000"/>
              <a:t>Various role functions have overlaps in terms of functionalities and impact on each other</a:t>
            </a:r>
            <a:endParaRPr sz="1000"/>
          </a:p>
          <a:p>
            <a:pPr indent="-292100" lvl="0" marL="457200" rtl="0" algn="l">
              <a:spcBef>
                <a:spcPts val="0"/>
              </a:spcBef>
              <a:spcAft>
                <a:spcPts val="0"/>
              </a:spcAft>
              <a:buSzPts val="1000"/>
              <a:buChar char="●"/>
            </a:pPr>
            <a:r>
              <a:rPr lang="en" sz="1000"/>
              <a:t>Inefficiencies in one of the functions impact other functions as well</a:t>
            </a:r>
            <a:endParaRPr sz="1000"/>
          </a:p>
          <a:p>
            <a:pPr indent="-292100" lvl="0" marL="457200" rtl="0" algn="l">
              <a:spcBef>
                <a:spcPts val="0"/>
              </a:spcBef>
              <a:spcAft>
                <a:spcPts val="0"/>
              </a:spcAft>
              <a:buSzPts val="1000"/>
              <a:buChar char="●"/>
            </a:pPr>
            <a:r>
              <a:rPr lang="en" sz="1000"/>
              <a:t>Problems in the system are complex and spread over to different aspects of tech, data as well as design.</a:t>
            </a:r>
            <a:endParaRPr sz="1000"/>
          </a:p>
          <a:p>
            <a:pPr indent="-292100" lvl="0" marL="457200" rtl="0" algn="l">
              <a:spcBef>
                <a:spcPts val="0"/>
              </a:spcBef>
              <a:spcAft>
                <a:spcPts val="0"/>
              </a:spcAft>
              <a:buSzPts val="1000"/>
              <a:buChar char="●"/>
            </a:pPr>
            <a:r>
              <a:rPr lang="en" sz="1000"/>
              <a:t>In order to effectively and efficiently fix a part of the system, multi-dimensional approach is needed that calls for cross-functional teams covering tech, data and design aspects </a:t>
            </a:r>
            <a:endParaRPr sz="1000"/>
          </a:p>
          <a:p>
            <a:pPr indent="-292100" lvl="1" marL="914400" rtl="0" algn="l">
              <a:spcBef>
                <a:spcPts val="0"/>
              </a:spcBef>
              <a:spcAft>
                <a:spcPts val="0"/>
              </a:spcAft>
              <a:buSzPts val="1000"/>
              <a:buChar char="○"/>
            </a:pPr>
            <a:r>
              <a:rPr lang="en" sz="1000"/>
              <a:t>For instance, fixing the data parsing and correction stage calls for a joint data+design approach</a:t>
            </a:r>
            <a:endParaRPr sz="1000"/>
          </a:p>
          <a:p>
            <a:pPr indent="-292100" lvl="1" marL="914400" rtl="0" algn="l">
              <a:spcBef>
                <a:spcPts val="0"/>
              </a:spcBef>
              <a:spcAft>
                <a:spcPts val="0"/>
              </a:spcAft>
              <a:buSzPts val="1000"/>
              <a:buChar char="○"/>
            </a:pPr>
            <a:r>
              <a:rPr lang="en" sz="1000"/>
              <a:t>It’s about finding the simplest and the most effective solution .</a:t>
            </a:r>
            <a:endParaRPr sz="1000"/>
          </a:p>
          <a:p>
            <a:pPr indent="-292100" lvl="0" marL="457200" rtl="0" algn="l">
              <a:spcBef>
                <a:spcPts val="0"/>
              </a:spcBef>
              <a:spcAft>
                <a:spcPts val="0"/>
              </a:spcAft>
              <a:buSzPts val="1000"/>
              <a:buChar char="●"/>
            </a:pPr>
            <a:r>
              <a:rPr lang="en" sz="1000"/>
              <a:t>Building a modern digital business requires putting a lens on specific outcomes but also calls for attention towards higher level areas such as delivery excellence, exploring new business frontiers, scaling innovation and setting a path for organisational transformation. The journey that we propose takes these various tracks into consideration to enable a business that’s inspiring, responsive, resilient and drives customer delight.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More for enterprise modernisation .</a:t>
            </a:r>
            <a:endParaRPr sz="1000"/>
          </a:p>
          <a:p>
            <a:pPr indent="0" lvl="0" marL="0" rtl="0" algn="l">
              <a:spcBef>
                <a:spcPts val="0"/>
              </a:spcBef>
              <a:spcAft>
                <a:spcPts val="0"/>
              </a:spcAft>
              <a:buNone/>
            </a:pPr>
            <a:r>
              <a:rPr lang="en" sz="1000"/>
              <a:t>Need to run different tracks. </a:t>
            </a:r>
            <a:endParaRPr sz="1000"/>
          </a:p>
          <a:p>
            <a:pPr indent="0" lvl="0" marL="0" rtl="0" algn="l">
              <a:spcBef>
                <a:spcPts val="0"/>
              </a:spcBef>
              <a:spcAft>
                <a:spcPts val="0"/>
              </a:spcAft>
              <a:buNone/>
            </a:pPr>
            <a:r>
              <a:rPr lang="en" sz="1000"/>
              <a:t>We believe in EMPC. We need to move to make it effective. </a:t>
            </a:r>
            <a:endParaRPr sz="1000"/>
          </a:p>
          <a:p>
            <a:pPr indent="0" lvl="0" marL="0" rtl="0" algn="l">
              <a:spcBef>
                <a:spcPts val="0"/>
              </a:spcBef>
              <a:spcAft>
                <a:spcPts val="0"/>
              </a:spcAft>
              <a:buNone/>
            </a:pPr>
            <a:r>
              <a:rPr lang="en" sz="1000"/>
              <a:t>Don’t try to boil the ocean on everything at once. </a:t>
            </a:r>
            <a:endParaRPr sz="1000"/>
          </a:p>
          <a:p>
            <a:pPr indent="0" lvl="0" marL="0" rtl="0" algn="l">
              <a:spcBef>
                <a:spcPts val="0"/>
              </a:spcBef>
              <a:spcAft>
                <a:spcPts val="0"/>
              </a:spcAft>
              <a:buNone/>
            </a:pPr>
            <a:r>
              <a:rPr lang="en" sz="1000"/>
              <a:t>Don’t just go down one of the tracks.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Clean up foundation practices to accelerate delivery - e.g. putting out microservices, taking out, cleaning up the data, move things to cloud. To continually accelerate the entire process.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You will be missing out on some of the other tracks. </a:t>
            </a:r>
            <a:endParaRPr sz="1000"/>
          </a:p>
          <a:p>
            <a:pPr indent="0" lvl="0" marL="0" rtl="0" algn="l">
              <a:spcBef>
                <a:spcPts val="0"/>
              </a:spcBef>
              <a:spcAft>
                <a:spcPts val="0"/>
              </a:spcAft>
              <a:buNone/>
            </a:pPr>
            <a:r>
              <a:rPr lang="en" sz="1000"/>
              <a:t>Is lift and shift everything the best choice?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ab25fb0b0d_3_424: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ab25fb0b0d_3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This is our process - to build the right thing, and build it right</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How we think…</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We’re passionate about making </a:t>
            </a:r>
            <a:r>
              <a:rPr b="1" lang="en">
                <a:solidFill>
                  <a:schemeClr val="dk1"/>
                </a:solidFill>
                <a:latin typeface="Inter"/>
                <a:ea typeface="Inter"/>
                <a:cs typeface="Inter"/>
                <a:sym typeface="Inter"/>
              </a:rPr>
              <a:t>strategy</a:t>
            </a:r>
            <a:r>
              <a:rPr lang="en">
                <a:solidFill>
                  <a:schemeClr val="dk1"/>
                </a:solidFill>
                <a:latin typeface="Inter"/>
                <a:ea typeface="Inter"/>
                <a:cs typeface="Inter"/>
                <a:sym typeface="Inter"/>
              </a:rPr>
              <a:t> adaptive and joining it up with </a:t>
            </a:r>
            <a:r>
              <a:rPr b="1" lang="en">
                <a:solidFill>
                  <a:schemeClr val="dk1"/>
                </a:solidFill>
                <a:latin typeface="Inter"/>
                <a:ea typeface="Inter"/>
                <a:cs typeface="Inter"/>
                <a:sym typeface="Inter"/>
              </a:rPr>
              <a:t>execution</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Inter"/>
                <a:ea typeface="Inter"/>
                <a:cs typeface="Inter"/>
                <a:sym typeface="Inter"/>
              </a:rPr>
              <a:t>Strategy</a:t>
            </a:r>
            <a:r>
              <a:rPr lang="en">
                <a:solidFill>
                  <a:schemeClr val="dk1"/>
                </a:solidFill>
                <a:latin typeface="Inter"/>
                <a:ea typeface="Inter"/>
                <a:cs typeface="Inter"/>
                <a:sym typeface="Inter"/>
              </a:rPr>
              <a:t> is about understanding customer value and needs, and defining a </a:t>
            </a:r>
            <a:r>
              <a:rPr b="1" lang="en">
                <a:solidFill>
                  <a:schemeClr val="dk1"/>
                </a:solidFill>
                <a:latin typeface="Inter"/>
                <a:ea typeface="Inter"/>
                <a:cs typeface="Inter"/>
                <a:sym typeface="Inter"/>
              </a:rPr>
              <a:t>first expression of a vision and plan</a:t>
            </a:r>
            <a:r>
              <a:rPr lang="en">
                <a:solidFill>
                  <a:schemeClr val="dk1"/>
                </a:solidFill>
                <a:latin typeface="Inter"/>
                <a:ea typeface="Inter"/>
                <a:cs typeface="Inter"/>
                <a:sym typeface="Inter"/>
              </a:rPr>
              <a:t> to enable teams to start. </a:t>
            </a:r>
            <a:r>
              <a:rPr b="1" lang="en">
                <a:solidFill>
                  <a:schemeClr val="dk1"/>
                </a:solidFill>
                <a:latin typeface="Inter"/>
                <a:ea typeface="Inter"/>
                <a:cs typeface="Inter"/>
                <a:sym typeface="Inter"/>
              </a:rPr>
              <a:t>Execution</a:t>
            </a:r>
            <a:r>
              <a:rPr lang="en">
                <a:solidFill>
                  <a:schemeClr val="dk1"/>
                </a:solidFill>
                <a:latin typeface="Inter"/>
                <a:ea typeface="Inter"/>
                <a:cs typeface="Inter"/>
                <a:sym typeface="Inter"/>
              </a:rPr>
              <a:t> is where we </a:t>
            </a:r>
            <a:r>
              <a:rPr b="1" lang="en">
                <a:solidFill>
                  <a:schemeClr val="dk1"/>
                </a:solidFill>
                <a:latin typeface="Inter"/>
                <a:ea typeface="Inter"/>
                <a:cs typeface="Inter"/>
                <a:sym typeface="Inter"/>
              </a:rPr>
              <a:t>test our assumptions</a:t>
            </a:r>
            <a:r>
              <a:rPr lang="en">
                <a:solidFill>
                  <a:schemeClr val="dk1"/>
                </a:solidFill>
                <a:latin typeface="Inter"/>
                <a:ea typeface="Inter"/>
                <a:cs typeface="Inter"/>
                <a:sym typeface="Inter"/>
              </a:rPr>
              <a:t> and </a:t>
            </a:r>
            <a:r>
              <a:rPr b="1" lang="en">
                <a:solidFill>
                  <a:schemeClr val="dk1"/>
                </a:solidFill>
                <a:latin typeface="Inter"/>
                <a:ea typeface="Inter"/>
                <a:cs typeface="Inter"/>
                <a:sym typeface="Inter"/>
              </a:rPr>
              <a:t>refine the strategy</a:t>
            </a:r>
            <a:r>
              <a:rPr lang="en">
                <a:solidFill>
                  <a:schemeClr val="dk1"/>
                </a:solidFill>
                <a:latin typeface="Inter"/>
                <a:ea typeface="Inter"/>
                <a:cs typeface="Inter"/>
                <a:sym typeface="Inter"/>
              </a:rPr>
              <a:t> and plan to deliver on the </a:t>
            </a:r>
            <a:r>
              <a:rPr b="1" lang="en">
                <a:solidFill>
                  <a:schemeClr val="dk1"/>
                </a:solidFill>
                <a:latin typeface="Inter"/>
                <a:ea typeface="Inter"/>
                <a:cs typeface="Inter"/>
                <a:sym typeface="Inter"/>
              </a:rPr>
              <a:t>outcomes</a:t>
            </a:r>
            <a:br>
              <a:rPr lang="en">
                <a:solidFill>
                  <a:schemeClr val="dk1"/>
                </a:solidFill>
                <a:latin typeface="Inter"/>
                <a:ea typeface="Inter"/>
                <a:cs typeface="Inter"/>
                <a:sym typeface="Inter"/>
              </a:rPr>
            </a:br>
            <a:endParaRPr b="1">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Design Thinking is how we </a:t>
            </a:r>
            <a:r>
              <a:rPr b="1" lang="en">
                <a:solidFill>
                  <a:schemeClr val="dk1"/>
                </a:solidFill>
                <a:latin typeface="Inter"/>
                <a:ea typeface="Inter"/>
                <a:cs typeface="Inter"/>
                <a:sym typeface="Inter"/>
              </a:rPr>
              <a:t>explore and solve problems</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Lean is our framework for </a:t>
            </a:r>
            <a:r>
              <a:rPr b="1" lang="en">
                <a:solidFill>
                  <a:schemeClr val="dk1"/>
                </a:solidFill>
                <a:latin typeface="Inter"/>
                <a:ea typeface="Inter"/>
                <a:cs typeface="Inter"/>
                <a:sym typeface="Inter"/>
              </a:rPr>
              <a:t>testing our beliefs </a:t>
            </a:r>
            <a:r>
              <a:rPr lang="en">
                <a:solidFill>
                  <a:schemeClr val="dk1"/>
                </a:solidFill>
                <a:latin typeface="Inter"/>
                <a:ea typeface="Inter"/>
                <a:cs typeface="Inter"/>
                <a:sym typeface="Inter"/>
              </a:rPr>
              <a:t>and </a:t>
            </a:r>
            <a:r>
              <a:rPr b="1" lang="en">
                <a:solidFill>
                  <a:schemeClr val="dk1"/>
                </a:solidFill>
                <a:latin typeface="Inter"/>
                <a:ea typeface="Inter"/>
                <a:cs typeface="Inter"/>
                <a:sym typeface="Inter"/>
              </a:rPr>
              <a:t>learning our way</a:t>
            </a:r>
            <a:r>
              <a:rPr lang="en">
                <a:solidFill>
                  <a:schemeClr val="dk1"/>
                </a:solidFill>
                <a:latin typeface="Inter"/>
                <a:ea typeface="Inter"/>
                <a:cs typeface="Inter"/>
                <a:sym typeface="Inter"/>
              </a:rPr>
              <a:t> to the right outcomes; it’s how we </a:t>
            </a:r>
            <a:r>
              <a:rPr b="1" lang="en">
                <a:solidFill>
                  <a:schemeClr val="dk1"/>
                </a:solidFill>
                <a:latin typeface="Inter"/>
                <a:ea typeface="Inter"/>
                <a:cs typeface="Inter"/>
                <a:sym typeface="Inter"/>
              </a:rPr>
              <a:t>build the right things</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Agile is how we </a:t>
            </a:r>
            <a:r>
              <a:rPr b="1" lang="en">
                <a:solidFill>
                  <a:schemeClr val="dk1"/>
                </a:solidFill>
                <a:latin typeface="Inter"/>
                <a:ea typeface="Inter"/>
                <a:cs typeface="Inter"/>
                <a:sym typeface="Inter"/>
              </a:rPr>
              <a:t>adapt to changing conditions with software</a:t>
            </a:r>
            <a:r>
              <a:rPr lang="en">
                <a:solidFill>
                  <a:schemeClr val="dk1"/>
                </a:solidFill>
                <a:latin typeface="Inter"/>
                <a:ea typeface="Inter"/>
                <a:cs typeface="Inter"/>
                <a:sym typeface="Inter"/>
              </a:rPr>
              <a:t>; that’s how we </a:t>
            </a:r>
            <a:r>
              <a:rPr b="1" lang="en">
                <a:solidFill>
                  <a:schemeClr val="dk1"/>
                </a:solidFill>
                <a:latin typeface="Inter"/>
                <a:ea typeface="Inter"/>
                <a:cs typeface="Inter"/>
                <a:sym typeface="Inter"/>
              </a:rPr>
              <a:t>build things right.</a:t>
            </a:r>
            <a:endParaRPr>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ab25fb0b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ab25fb0b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inception, we propose a dual track approach to hit the milestone of your Q4 release. One track is Continuous Discovery, and the other is Continuous Delivery of the MVP.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let’s look at the Continuous Discovery track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a:t>
            </a:r>
            <a:r>
              <a:rPr lang="en">
                <a:solidFill>
                  <a:schemeClr val="dk1"/>
                </a:solidFill>
              </a:rPr>
              <a:t> think about the essential parts of launching a product, you need to be confident in the product desirability, viability and feasibility. Often the desirability and viability are the most ambiguous and fuzzy.  </a:t>
            </a:r>
            <a:r>
              <a:rPr lang="en"/>
              <a:t>For this reason, we have a Continuous Discovery track runs in parallel, focusing in on the desirability and viability of this digital bank. </a:t>
            </a:r>
            <a:endParaRPr/>
          </a:p>
          <a:p>
            <a:pPr indent="-298450" lvl="0" marL="457200" rtl="0" algn="l">
              <a:spcBef>
                <a:spcPts val="0"/>
              </a:spcBef>
              <a:spcAft>
                <a:spcPts val="0"/>
              </a:spcAft>
              <a:buSzPts val="1100"/>
              <a:buChar char="●"/>
            </a:pPr>
            <a:r>
              <a:rPr lang="en"/>
              <a:t>This team is driving the product strategy, doing user/market research, de-risking assumptions, and narrowing in on a</a:t>
            </a:r>
            <a:r>
              <a:rPr lang="en">
                <a:solidFill>
                  <a:schemeClr val="dk1"/>
                </a:solidFill>
              </a:rPr>
              <a:t> clear Unique Selling Proposition, to stand out among the other banks launching at the same timeframe. </a:t>
            </a:r>
            <a:endParaRPr>
              <a:solidFill>
                <a:schemeClr val="dk1"/>
              </a:solidFill>
            </a:endParaRPr>
          </a:p>
          <a:p>
            <a:pPr indent="-298450" lvl="0" marL="457200" rtl="0" algn="l">
              <a:spcBef>
                <a:spcPts val="0"/>
              </a:spcBef>
              <a:spcAft>
                <a:spcPts val="0"/>
              </a:spcAft>
              <a:buSzPts val="1100"/>
              <a:buChar char="●"/>
            </a:pPr>
            <a:r>
              <a:rPr lang="en">
                <a:solidFill>
                  <a:schemeClr val="dk1"/>
                </a:solidFill>
              </a:rPr>
              <a:t>They focus on moving from Minimum Viable Product, to Minimum </a:t>
            </a:r>
            <a:r>
              <a:rPr i="1" lang="en">
                <a:solidFill>
                  <a:schemeClr val="dk1"/>
                </a:solidFill>
              </a:rPr>
              <a:t>Lovable </a:t>
            </a:r>
            <a:r>
              <a:rPr lang="en">
                <a:solidFill>
                  <a:schemeClr val="dk1"/>
                </a:solidFill>
              </a:rPr>
              <a:t>Product.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a2a4885579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a2a4885579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a2a4885579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a2a4885579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c1576e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c1576e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a2a4885579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a2a4885579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a2a488557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a2a488557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a2a4885579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a2a4885579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a2a0e60161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a2a0e60161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10 min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a50173241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1a50173241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Case study details: </a:t>
            </a:r>
            <a:r>
              <a:rPr lang="en" u="sng">
                <a:solidFill>
                  <a:schemeClr val="hlink"/>
                </a:solidFill>
                <a:hlinkClick r:id="rId2"/>
              </a:rPr>
              <a:t>https://docs.google.com/document/d/1dgNRmeSK-qGdzPxOa97Zp6z4Xt4yLrUQchbdGkcDWqs/edit</a:t>
            </a:r>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Project Context</a:t>
            </a:r>
            <a:endParaRPr sz="1400">
              <a:solidFill>
                <a:srgbClr val="434343"/>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Krungsri Auto (KA) is Thailand’s largest auto finance company with USD 16Bn in assets, &gt;3500 employees and &gt;2Mn customers across the country. Coming from a traditional delivery model,  they partnered with ThoughtWorks to kick start their transformation journey by modernising their digital business to build a delightful car drivers ecosystem and steer ahead of their competitors.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Krungsri Auto had initially engaged with ThoughtWorks on a 12 month digital transformation advisory gig. To demonstrate how Krungsri Auto could deliver business outcomes while the organisation gears to operate with speed, responsiveness and agility, we proposed thin slices of delivery work to spawn from the advisory work with the Top Up product being the first one to be delivered.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rgbClr val="434343"/>
                </a:solidFill>
              </a:rPr>
              <a:t>Business outcome</a:t>
            </a:r>
            <a:endParaRPr sz="1400">
              <a:solidFill>
                <a:srgbClr val="434343"/>
              </a:solidFill>
            </a:endParaRPr>
          </a:p>
          <a:p>
            <a:pPr indent="0" lvl="0" marL="0" rtl="0" algn="l">
              <a:lnSpc>
                <a:spcPct val="115000"/>
              </a:lnSpc>
              <a:spcBef>
                <a:spcPts val="1400"/>
              </a:spcBef>
              <a:spcAft>
                <a:spcPts val="0"/>
              </a:spcAft>
              <a:buClr>
                <a:schemeClr val="dk1"/>
              </a:buClr>
              <a:buSzPts val="1100"/>
              <a:buFont typeface="Arial"/>
              <a:buNone/>
            </a:pPr>
            <a:r>
              <a:rPr lang="en" sz="1200">
                <a:solidFill>
                  <a:srgbClr val="666666"/>
                </a:solidFill>
              </a:rPr>
              <a:t>Product Transformation</a:t>
            </a:r>
            <a:endParaRPr sz="1200">
              <a:solidFill>
                <a:srgbClr val="666666"/>
              </a:solidFill>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rPr>
              <a:t>Top up of existing loans is a major cash cow offering where existing customers with a 18 month good credit history were given loans up to 150% LTV based on value of the car.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Previously, customer service executives would reach out to qualified customers by phone, offering this product. This suffered from scaling problems (customer service was only able to cover 25% of eligible customers each month) and low conversion rate (customers less open for the product on cold calls).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automating this process, the new Top Up product allows KA to reach out to 100% of eligible customers, reduce operational costs and give more convenience and a better experience to their customers.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Shereen’ notes for business context:</a:t>
            </a:r>
            <a:endParaRPr>
              <a:solidFill>
                <a:schemeClr val="dk1"/>
              </a:solidFill>
            </a:endParaRPr>
          </a:p>
          <a:p>
            <a:pPr indent="-298450" lvl="0" marL="914400" rtl="0" algn="l">
              <a:lnSpc>
                <a:spcPct val="115000"/>
              </a:lnSpc>
              <a:spcBef>
                <a:spcPts val="600"/>
              </a:spcBef>
              <a:spcAft>
                <a:spcPts val="0"/>
              </a:spcAft>
              <a:buClr>
                <a:srgbClr val="A64D79"/>
              </a:buClr>
              <a:buSzPts val="1100"/>
              <a:buFont typeface="Calibri"/>
              <a:buChar char="-"/>
            </a:pPr>
            <a:r>
              <a:rPr lang="en">
                <a:solidFill>
                  <a:srgbClr val="A64D79"/>
                </a:solidFill>
                <a:latin typeface="Calibri"/>
                <a:ea typeface="Calibri"/>
                <a:cs typeface="Calibri"/>
                <a:sym typeface="Calibri"/>
              </a:rPr>
              <a:t>Top up is an auto loan lending product for existing good loan customers, that provides additional top up(principal) for a special interest rate. In the traditional model of telesales calling, the number of top up leads they were reaching out to was 2-3% percent of the potential customer base. The low conversion rate was mainly because of the manual telesales process and limited capacity that was used to reach out to customers. So the primary pain point that was picked to address was the ability to reach out to more potential customers as soon they become eligible for Top up.</a:t>
            </a:r>
            <a:endParaRPr>
              <a:solidFill>
                <a:srgbClr val="A64D79"/>
              </a:solidFill>
              <a:latin typeface="Calibri"/>
              <a:ea typeface="Calibri"/>
              <a:cs typeface="Calibri"/>
              <a:sym typeface="Calibri"/>
            </a:endParaRPr>
          </a:p>
          <a:p>
            <a:pPr indent="-298450" lvl="0" marL="914400" rtl="0" algn="l">
              <a:lnSpc>
                <a:spcPct val="115000"/>
              </a:lnSpc>
              <a:spcBef>
                <a:spcPts val="0"/>
              </a:spcBef>
              <a:spcAft>
                <a:spcPts val="0"/>
              </a:spcAft>
              <a:buClr>
                <a:srgbClr val="A64D79"/>
              </a:buClr>
              <a:buSzPts val="1100"/>
              <a:buFont typeface="Calibri"/>
              <a:buChar char="-"/>
            </a:pPr>
            <a:r>
              <a:rPr lang="en">
                <a:solidFill>
                  <a:srgbClr val="A64D79"/>
                </a:solidFill>
                <a:latin typeface="Calibri"/>
                <a:ea typeface="Calibri"/>
                <a:cs typeface="Calibri"/>
                <a:sym typeface="Calibri"/>
              </a:rPr>
              <a:t>On further TW discovery/inception, looking at the business model holistically, there were many opportunities identified that can be leveraged to improve the overall revenue from the top up product. The other opportunities identified were improvements in the overall process of  lead generation, lead acquisition and loan disbursement process.</a:t>
            </a:r>
            <a:endParaRPr>
              <a:solidFill>
                <a:srgbClr val="A64D79"/>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MVP release what was built was </a:t>
            </a:r>
            <a:endParaRPr>
              <a:solidFill>
                <a:schemeClr val="dk1"/>
              </a:solidFill>
            </a:endParaRPr>
          </a:p>
          <a:p>
            <a:pPr indent="-298450" lvl="0" marL="914400" rtl="0" algn="l">
              <a:lnSpc>
                <a:spcPct val="115000"/>
              </a:lnSpc>
              <a:spcBef>
                <a:spcPts val="600"/>
              </a:spcBef>
              <a:spcAft>
                <a:spcPts val="0"/>
              </a:spcAft>
              <a:buClr>
                <a:srgbClr val="A64D79"/>
              </a:buClr>
              <a:buSzPts val="1100"/>
              <a:buFont typeface="Calibri"/>
              <a:buChar char="-"/>
            </a:pPr>
            <a:r>
              <a:rPr lang="en">
                <a:solidFill>
                  <a:srgbClr val="A64D79"/>
                </a:solidFill>
                <a:latin typeface="Calibri"/>
                <a:ea typeface="Calibri"/>
                <a:cs typeface="Calibri"/>
                <a:sym typeface="Calibri"/>
              </a:rPr>
              <a:t>Digital web app where customers can view their top up offer and loan information.</a:t>
            </a:r>
            <a:endParaRPr>
              <a:solidFill>
                <a:srgbClr val="A64D79"/>
              </a:solidFill>
              <a:latin typeface="Calibri"/>
              <a:ea typeface="Calibri"/>
              <a:cs typeface="Calibri"/>
              <a:sym typeface="Calibri"/>
            </a:endParaRPr>
          </a:p>
          <a:p>
            <a:pPr indent="-298450" lvl="0" marL="914400" rtl="0" algn="l">
              <a:lnSpc>
                <a:spcPct val="115000"/>
              </a:lnSpc>
              <a:spcBef>
                <a:spcPts val="0"/>
              </a:spcBef>
              <a:spcAft>
                <a:spcPts val="0"/>
              </a:spcAft>
              <a:buClr>
                <a:srgbClr val="A64D79"/>
              </a:buClr>
              <a:buSzPts val="1100"/>
              <a:buFont typeface="Calibri"/>
              <a:buChar char="-"/>
            </a:pPr>
            <a:r>
              <a:rPr lang="en">
                <a:solidFill>
                  <a:srgbClr val="A64D79"/>
                </a:solidFill>
                <a:latin typeface="Calibri"/>
                <a:ea typeface="Calibri"/>
                <a:cs typeface="Calibri"/>
                <a:sym typeface="Calibri"/>
              </a:rPr>
              <a:t>Digital platform and legacy modernisation, exposing business capabilities related to Top up from legacy systems like AS400.</a:t>
            </a:r>
            <a:endParaRPr>
              <a:solidFill>
                <a:srgbClr val="A64D79"/>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a501732411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1a501732411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a501732411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g1a501732411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t>Case study details: </a:t>
            </a:r>
            <a:r>
              <a:rPr lang="en" u="sng">
                <a:solidFill>
                  <a:schemeClr val="hlink"/>
                </a:solidFill>
                <a:hlinkClick r:id="rId2"/>
              </a:rPr>
              <a:t>https://docs.google.com/document/d/1vrPY_TICj1tU-btr2TbTqRguT6_yQvwgFDjR8ud5_54/edit</a:t>
            </a:r>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large-scale program that spreads across multiple projects. The objective is to modernise legacy applications with modern applications to improve their architecture, technology, capabilities and also reduce cost overheads.</a:t>
            </a:r>
            <a:endParaRPr>
              <a:solidFill>
                <a:schemeClr val="dk1"/>
              </a:solidFill>
              <a:latin typeface="Open Sans"/>
              <a:ea typeface="Open Sans"/>
              <a:cs typeface="Open Sans"/>
              <a:sym typeface="Open Sans"/>
            </a:endParaRPr>
          </a:p>
          <a:p>
            <a:pPr indent="0" lvl="0" marL="0" rtl="0" algn="l">
              <a:lnSpc>
                <a:spcPct val="115000"/>
              </a:lnSpc>
              <a:spcBef>
                <a:spcPts val="30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Project: Your Financial Journey</a:t>
            </a:r>
            <a:endParaRPr b="1" sz="1200">
              <a:solidFill>
                <a:schemeClr val="dk1"/>
              </a:solidFill>
              <a:latin typeface="Open Sans"/>
              <a:ea typeface="Open Sans"/>
              <a:cs typeface="Open Sans"/>
              <a:sym typeface="Open Sans"/>
            </a:endParaRPr>
          </a:p>
          <a:p>
            <a:pPr indent="0" lvl="0" marL="0" rtl="0" algn="l">
              <a:lnSpc>
                <a:spcPct val="115000"/>
              </a:lnSpc>
              <a:spcBef>
                <a:spcPts val="3000"/>
              </a:spcBef>
              <a:spcAft>
                <a:spcPts val="0"/>
              </a:spcAft>
              <a:buClr>
                <a:schemeClr val="dk1"/>
              </a:buClr>
              <a:buSzPts val="1100"/>
              <a:buFont typeface="Arial"/>
              <a:buNone/>
            </a:pPr>
            <a:r>
              <a:rPr b="1" i="1" lang="en">
                <a:solidFill>
                  <a:schemeClr val="dk1"/>
                </a:solidFill>
                <a:latin typeface="Open Sans"/>
                <a:ea typeface="Open Sans"/>
                <a:cs typeface="Open Sans"/>
                <a:sym typeface="Open Sans"/>
              </a:rPr>
              <a:t>Your Financial Journey </a:t>
            </a:r>
            <a:r>
              <a:rPr lang="en">
                <a:solidFill>
                  <a:schemeClr val="dk1"/>
                </a:solidFill>
                <a:latin typeface="Open Sans"/>
                <a:ea typeface="Open Sans"/>
                <a:cs typeface="Open Sans"/>
                <a:sym typeface="Open Sans"/>
              </a:rPr>
              <a:t>is an application that Relationship Managers use to manage their clients assets and liabilities, in order to advise their high net worth clients on their current position and cross-sell additional products to increase their net wealth, investments and/or protection coverage.</a:t>
            </a:r>
            <a:endParaRPr>
              <a:solidFill>
                <a:schemeClr val="dk1"/>
              </a:solidFill>
              <a:latin typeface="Open Sans"/>
              <a:ea typeface="Open Sans"/>
              <a:cs typeface="Open Sans"/>
              <a:sym typeface="Open Sans"/>
            </a:endParaRPr>
          </a:p>
          <a:p>
            <a:pPr indent="0" lvl="0" marL="0" rtl="0" algn="l">
              <a:lnSpc>
                <a:spcPct val="115000"/>
              </a:lnSpc>
              <a:spcBef>
                <a:spcPts val="300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The impact that ThoughtWorks created</a:t>
            </a:r>
            <a:endParaRPr sz="1600">
              <a:solidFill>
                <a:schemeClr val="dk1"/>
              </a:solidFill>
              <a:latin typeface="Open Sans"/>
              <a:ea typeface="Open Sans"/>
              <a:cs typeface="Open Sans"/>
              <a:sym typeface="Open Sans"/>
            </a:endParaRPr>
          </a:p>
          <a:p>
            <a:pPr indent="-298450" lvl="0" marL="457200" rtl="0" algn="l">
              <a:lnSpc>
                <a:spcPct val="115000"/>
              </a:lnSpc>
              <a:spcBef>
                <a:spcPts val="3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The legacy app was almost a decade old, and a lot of performance issues were identified</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Enabled cost savings by adopting newer technologies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Deployed to the cloud instead of self-managed servers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Improved deployment practices (Legacy —&gt; CI/CD Pipelines)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Added/improved on existing features (Customer Research Driven)</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Consolidated other legacy systems, where possible</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Improved testing practices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With the current pandemic, sales figures have dropped and hence provided RMs with the tools / features that assist in improving their productivity and sales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Continuous production releases (every ~2 sprints)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Not tied to the project, we made a program level impact with a platform-wide strategy</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Reusing of code / UI components from other systems / programs</a:t>
            </a:r>
            <a:endParaRPr>
              <a:solidFill>
                <a:schemeClr val="dk1"/>
              </a:solidFill>
              <a:latin typeface="Open Sans"/>
              <a:ea typeface="Open Sans"/>
              <a:cs typeface="Open Sans"/>
              <a:sym typeface="Open Sans"/>
            </a:endParaRPr>
          </a:p>
          <a:p>
            <a:pPr indent="-298450" lvl="0" marL="457200" rtl="0" algn="l">
              <a:lnSpc>
                <a:spcPct val="115000"/>
              </a:lnSpc>
              <a:spcBef>
                <a:spcPts val="1000"/>
              </a:spcBef>
              <a:spcAft>
                <a:spcPts val="1000"/>
              </a:spcAft>
              <a:buClr>
                <a:schemeClr val="dk1"/>
              </a:buClr>
              <a:buSzPts val="1100"/>
              <a:buFont typeface="Open Sans"/>
              <a:buChar char="●"/>
            </a:pPr>
            <a:r>
              <a:rPr lang="en">
                <a:solidFill>
                  <a:schemeClr val="dk1"/>
                </a:solidFill>
                <a:latin typeface="Open Sans"/>
                <a:ea typeface="Open Sans"/>
                <a:cs typeface="Open Sans"/>
                <a:sym typeface="Open Sans"/>
              </a:rPr>
              <a:t>Created a 360 degree customer accounts view by integrating with open banking APIs</a:t>
            </a:r>
            <a:endParaRPr>
              <a:solidFill>
                <a:schemeClr val="dk1"/>
              </a:solidFill>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e0d2666f43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e0d2666f43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e1f5eae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e1f5eae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1c1576e6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1c1576e6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2a488557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a2a488557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2a4885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2a488557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2a488557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a2a488557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2a488557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a2a488557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a:spcBef>
                <a:spcPts val="0"/>
              </a:spcBef>
              <a:spcAft>
                <a:spcPts val="0"/>
              </a:spcAft>
              <a:buClr>
                <a:srgbClr val="FFFFFF"/>
              </a:buClr>
              <a:buSzPts val="4400"/>
              <a:buNone/>
              <a:defRPr sz="44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2"/>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6" name="Google Shape;56;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3"/>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1" name="Google Shape;61;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2" name="Google Shape;62;p13"/>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a:spcBef>
                <a:spcPts val="0"/>
              </a:spcBef>
              <a:spcAft>
                <a:spcPts val="0"/>
              </a:spcAft>
              <a:buSzPts val="3200"/>
              <a:buNone/>
              <a:defRPr sz="3200"/>
            </a:lvl1pPr>
            <a:lvl2pPr lvl="1">
              <a:spcBef>
                <a:spcPts val="0"/>
              </a:spcBef>
              <a:spcAft>
                <a:spcPts val="0"/>
              </a:spcAft>
              <a:buSzPts val="4100"/>
              <a:buNone/>
              <a:defRPr sz="4100"/>
            </a:lvl2pPr>
            <a:lvl3pPr lvl="2">
              <a:spcBef>
                <a:spcPts val="0"/>
              </a:spcBef>
              <a:spcAft>
                <a:spcPts val="0"/>
              </a:spcAft>
              <a:buSzPts val="4100"/>
              <a:buNone/>
              <a:defRPr sz="4100"/>
            </a:lvl3pPr>
            <a:lvl4pPr lvl="3">
              <a:spcBef>
                <a:spcPts val="0"/>
              </a:spcBef>
              <a:spcAft>
                <a:spcPts val="0"/>
              </a:spcAft>
              <a:buSzPts val="4100"/>
              <a:buNone/>
              <a:defRPr sz="4100"/>
            </a:lvl4pPr>
            <a:lvl5pPr lvl="4">
              <a:spcBef>
                <a:spcPts val="0"/>
              </a:spcBef>
              <a:spcAft>
                <a:spcPts val="0"/>
              </a:spcAft>
              <a:buSzPts val="4100"/>
              <a:buNone/>
              <a:defRPr sz="4100"/>
            </a:lvl5pPr>
            <a:lvl6pPr lvl="5">
              <a:spcBef>
                <a:spcPts val="0"/>
              </a:spcBef>
              <a:spcAft>
                <a:spcPts val="0"/>
              </a:spcAft>
              <a:buSzPts val="4100"/>
              <a:buNone/>
              <a:defRPr sz="4100"/>
            </a:lvl6pPr>
            <a:lvl7pPr lvl="6">
              <a:spcBef>
                <a:spcPts val="0"/>
              </a:spcBef>
              <a:spcAft>
                <a:spcPts val="0"/>
              </a:spcAft>
              <a:buSzPts val="4100"/>
              <a:buNone/>
              <a:defRPr sz="4100"/>
            </a:lvl7pPr>
            <a:lvl8pPr lvl="7">
              <a:spcBef>
                <a:spcPts val="0"/>
              </a:spcBef>
              <a:spcAft>
                <a:spcPts val="0"/>
              </a:spcAft>
              <a:buSzPts val="4100"/>
              <a:buNone/>
              <a:defRPr sz="4100"/>
            </a:lvl8pPr>
            <a:lvl9pPr lvl="8">
              <a:spcBef>
                <a:spcPts val="0"/>
              </a:spcBef>
              <a:spcAft>
                <a:spcPts val="0"/>
              </a:spcAft>
              <a:buSzPts val="4100"/>
              <a:buNone/>
              <a:defRPr sz="41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5"/>
          <p:cNvSpPr txBox="1"/>
          <p:nvPr>
            <p:ph idx="1" type="body"/>
          </p:nvPr>
        </p:nvSpPr>
        <p:spPr>
          <a:xfrm>
            <a:off x="4938300" y="3152225"/>
            <a:ext cx="3836700" cy="1300800"/>
          </a:xfrm>
          <a:prstGeom prst="rect">
            <a:avLst/>
          </a:prstGeom>
        </p:spPr>
        <p:txBody>
          <a:bodyPr anchorCtr="0" anchor="t" bIns="0" lIns="0" spcFirstLastPara="1" rIns="0" wrap="square" tIns="0">
            <a:noAutofit/>
          </a:bodyPr>
          <a:lstStyle>
            <a:lvl1pPr indent="-368300" lvl="0" marL="457200">
              <a:spcBef>
                <a:spcPts val="0"/>
              </a:spcBef>
              <a:spcAft>
                <a:spcPts val="0"/>
              </a:spcAft>
              <a:buSzPts val="2200"/>
              <a:buChar char="●"/>
              <a:defRPr b="1" sz="2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1 1">
  <p:cSld name="TITLE_1_2_1">
    <p:bg>
      <p:bgPr>
        <a:solidFill>
          <a:srgbClr val="FFFFFF"/>
        </a:solidFill>
      </p:bgPr>
    </p:bg>
    <p:spTree>
      <p:nvGrpSpPr>
        <p:cNvPr id="72" name="Shape 72"/>
        <p:cNvGrpSpPr/>
        <p:nvPr/>
      </p:nvGrpSpPr>
      <p:grpSpPr>
        <a:xfrm>
          <a:off x="0" y="0"/>
          <a:ext cx="0" cy="0"/>
          <a:chOff x="0" y="0"/>
          <a:chExt cx="0" cy="0"/>
        </a:xfrm>
      </p:grpSpPr>
      <p:sp>
        <p:nvSpPr>
          <p:cNvPr id="73" name="Google Shape;73;p17"/>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74" name="Google Shape;74;p17"/>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17"/>
          <p:cNvPicPr preferRelativeResize="0"/>
          <p:nvPr/>
        </p:nvPicPr>
        <p:blipFill>
          <a:blip r:embed="rId2">
            <a:alphaModFix/>
          </a:blip>
          <a:stretch>
            <a:fillRect/>
          </a:stretch>
        </p:blipFill>
        <p:spPr>
          <a:xfrm>
            <a:off x="369000" y="365795"/>
            <a:ext cx="1582357" cy="255289"/>
          </a:xfrm>
          <a:prstGeom prst="rect">
            <a:avLst/>
          </a:prstGeom>
          <a:noFill/>
          <a:ln>
            <a:noFill/>
          </a:ln>
        </p:spPr>
      </p:pic>
      <p:pic>
        <p:nvPicPr>
          <p:cNvPr id="77" name="Google Shape;77;p17"/>
          <p:cNvPicPr preferRelativeResize="0"/>
          <p:nvPr/>
        </p:nvPicPr>
        <p:blipFill rotWithShape="1">
          <a:blip r:embed="rId3">
            <a:alphaModFix/>
          </a:blip>
          <a:srcRect b="0" l="50000" r="0" t="0"/>
          <a:stretch/>
        </p:blipFill>
        <p:spPr>
          <a:xfrm>
            <a:off x="4572001" y="2375"/>
            <a:ext cx="4572001" cy="5143499"/>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1 1">
  <p:cSld name="TITLE_2_1_1">
    <p:bg>
      <p:bgPr>
        <a:solidFill>
          <a:schemeClr val="lt1"/>
        </a:solid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a:off x="369000" y="1807056"/>
            <a:ext cx="3972900" cy="10431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sz="3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latin typeface="Inter Light"/>
                <a:ea typeface="Inter Light"/>
                <a:cs typeface="Inter Light"/>
                <a:sym typeface="Inter Light"/>
              </a:defRPr>
            </a:lvl1pPr>
            <a:lvl2pPr lvl="1" rtl="0" algn="r">
              <a:buNone/>
              <a:defRPr sz="800">
                <a:latin typeface="Inter Light"/>
                <a:ea typeface="Inter Light"/>
                <a:cs typeface="Inter Light"/>
                <a:sym typeface="Inter Light"/>
              </a:defRPr>
            </a:lvl2pPr>
            <a:lvl3pPr lvl="2" rtl="0" algn="r">
              <a:buNone/>
              <a:defRPr sz="800">
                <a:latin typeface="Inter Light"/>
                <a:ea typeface="Inter Light"/>
                <a:cs typeface="Inter Light"/>
                <a:sym typeface="Inter Light"/>
              </a:defRPr>
            </a:lvl3pPr>
            <a:lvl4pPr lvl="3" rtl="0" algn="r">
              <a:buNone/>
              <a:defRPr sz="800">
                <a:latin typeface="Inter Light"/>
                <a:ea typeface="Inter Light"/>
                <a:cs typeface="Inter Light"/>
                <a:sym typeface="Inter Light"/>
              </a:defRPr>
            </a:lvl4pPr>
            <a:lvl5pPr lvl="4" rtl="0" algn="r">
              <a:buNone/>
              <a:defRPr sz="800">
                <a:latin typeface="Inter Light"/>
                <a:ea typeface="Inter Light"/>
                <a:cs typeface="Inter Light"/>
                <a:sym typeface="Inter Light"/>
              </a:defRPr>
            </a:lvl5pPr>
            <a:lvl6pPr lvl="5" rtl="0" algn="r">
              <a:buNone/>
              <a:defRPr sz="800">
                <a:latin typeface="Inter Light"/>
                <a:ea typeface="Inter Light"/>
                <a:cs typeface="Inter Light"/>
                <a:sym typeface="Inter Light"/>
              </a:defRPr>
            </a:lvl6pPr>
            <a:lvl7pPr lvl="6" rtl="0" algn="r">
              <a:buNone/>
              <a:defRPr sz="800">
                <a:latin typeface="Inter Light"/>
                <a:ea typeface="Inter Light"/>
                <a:cs typeface="Inter Light"/>
                <a:sym typeface="Inter Light"/>
              </a:defRPr>
            </a:lvl7pPr>
            <a:lvl8pPr lvl="7" rtl="0" algn="r">
              <a:buNone/>
              <a:defRPr sz="800">
                <a:latin typeface="Inter Light"/>
                <a:ea typeface="Inter Light"/>
                <a:cs typeface="Inter Light"/>
                <a:sym typeface="Inter Light"/>
              </a:defRPr>
            </a:lvl8pPr>
            <a:lvl9pPr lvl="8" rtl="0" algn="r">
              <a:buNone/>
              <a:defRPr sz="800">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81" name="Google Shape;81;p18"/>
          <p:cNvPicPr preferRelativeResize="0"/>
          <p:nvPr/>
        </p:nvPicPr>
        <p:blipFill>
          <a:blip r:embed="rId2">
            <a:alphaModFix/>
          </a:blip>
          <a:stretch>
            <a:fillRect/>
          </a:stretch>
        </p:blipFill>
        <p:spPr>
          <a:xfrm>
            <a:off x="369000" y="4291547"/>
            <a:ext cx="1582357" cy="255289"/>
          </a:xfrm>
          <a:prstGeom prst="rect">
            <a:avLst/>
          </a:prstGeom>
          <a:noFill/>
          <a:ln>
            <a:noFill/>
          </a:ln>
        </p:spPr>
      </p:pic>
      <p:pic>
        <p:nvPicPr>
          <p:cNvPr id="82" name="Google Shape;82;p18"/>
          <p:cNvPicPr preferRelativeResize="0"/>
          <p:nvPr/>
        </p:nvPicPr>
        <p:blipFill rotWithShape="1">
          <a:blip r:embed="rId3">
            <a:alphaModFix/>
          </a:blip>
          <a:srcRect b="0" l="40249" r="17829" t="0"/>
          <a:stretch/>
        </p:blipFill>
        <p:spPr>
          <a:xfrm>
            <a:off x="4574426" y="4663"/>
            <a:ext cx="4569549" cy="513892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5">
  <p:cSld name="TITLE_2_6">
    <p:bg>
      <p:bgPr>
        <a:solidFill>
          <a:schemeClr val="accent1"/>
        </a:solidFill>
      </p:bgPr>
    </p:bg>
    <p:spTree>
      <p:nvGrpSpPr>
        <p:cNvPr id="83" name="Shape 83"/>
        <p:cNvGrpSpPr/>
        <p:nvPr/>
      </p:nvGrpSpPr>
      <p:grpSpPr>
        <a:xfrm>
          <a:off x="0" y="0"/>
          <a:ext cx="0" cy="0"/>
          <a:chOff x="0" y="0"/>
          <a:chExt cx="0" cy="0"/>
        </a:xfrm>
      </p:grpSpPr>
      <p:sp>
        <p:nvSpPr>
          <p:cNvPr id="84" name="Google Shape;84;p19"/>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86" name="Google Shape;86;p19"/>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detailed Layout">
  <p:cSld name="CUSTOM_10_2_1_1_1_1">
    <p:bg>
      <p:bgPr>
        <a:solidFill>
          <a:schemeClr val="lt1"/>
        </a:solidFill>
      </p:bgPr>
    </p:bg>
    <p:spTree>
      <p:nvGrpSpPr>
        <p:cNvPr id="87" name="Shape 87"/>
        <p:cNvGrpSpPr/>
        <p:nvPr/>
      </p:nvGrpSpPr>
      <p:grpSpPr>
        <a:xfrm>
          <a:off x="0" y="0"/>
          <a:ext cx="0" cy="0"/>
          <a:chOff x="0" y="0"/>
          <a:chExt cx="0" cy="0"/>
        </a:xfrm>
      </p:grpSpPr>
      <p:sp>
        <p:nvSpPr>
          <p:cNvPr id="88" name="Google Shape;88;p20"/>
          <p:cNvSpPr txBox="1"/>
          <p:nvPr>
            <p:ph idx="1" type="subTitle"/>
          </p:nvPr>
        </p:nvSpPr>
        <p:spPr>
          <a:xfrm>
            <a:off x="411425" y="742350"/>
            <a:ext cx="7906200" cy="296100"/>
          </a:xfrm>
          <a:prstGeom prst="rect">
            <a:avLst/>
          </a:prstGeom>
          <a:noFill/>
          <a:ln>
            <a:noFill/>
          </a:ln>
        </p:spPr>
        <p:txBody>
          <a:bodyPr anchorCtr="0" anchor="t" bIns="0" lIns="0" spcFirstLastPara="1" rIns="0" wrap="square" tIns="0">
            <a:spAutoFit/>
          </a:bodyPr>
          <a:lstStyle>
            <a:lvl1pPr lvl="0" rtl="0" algn="l">
              <a:lnSpc>
                <a:spcPct val="100000"/>
              </a:lnSpc>
              <a:spcBef>
                <a:spcPts val="500"/>
              </a:spcBef>
              <a:spcAft>
                <a:spcPts val="0"/>
              </a:spcAft>
              <a:buClr>
                <a:schemeClr val="dk1"/>
              </a:buClr>
              <a:buSzPts val="2200"/>
              <a:buFont typeface="Open Sans"/>
              <a:buNone/>
              <a:defRPr sz="1200">
                <a:latin typeface="Open Sans"/>
                <a:ea typeface="Open Sans"/>
                <a:cs typeface="Open Sans"/>
                <a:sym typeface="Open Sans"/>
              </a:defRPr>
            </a:lvl1pPr>
            <a:lvl2pPr lvl="1" rtl="0" algn="l">
              <a:lnSpc>
                <a:spcPct val="100000"/>
              </a:lnSpc>
              <a:spcBef>
                <a:spcPts val="1000"/>
              </a:spcBef>
              <a:spcAft>
                <a:spcPts val="0"/>
              </a:spcAft>
              <a:buClr>
                <a:schemeClr val="dk1"/>
              </a:buClr>
              <a:buSzPts val="1700"/>
              <a:buNone/>
              <a:defRPr sz="1500">
                <a:latin typeface="Open Sans SemiBold"/>
                <a:ea typeface="Open Sans SemiBold"/>
                <a:cs typeface="Open Sans SemiBold"/>
                <a:sym typeface="Open Sans SemiBold"/>
              </a:defRPr>
            </a:lvl2pPr>
            <a:lvl3pPr lvl="2" rtl="0" algn="l">
              <a:lnSpc>
                <a:spcPct val="100000"/>
              </a:lnSpc>
              <a:spcBef>
                <a:spcPts val="1000"/>
              </a:spcBef>
              <a:spcAft>
                <a:spcPts val="0"/>
              </a:spcAft>
              <a:buClr>
                <a:schemeClr val="dk1"/>
              </a:buClr>
              <a:buSzPts val="1500"/>
              <a:buNone/>
              <a:defRPr sz="1500">
                <a:latin typeface="Open Sans SemiBold"/>
                <a:ea typeface="Open Sans SemiBold"/>
                <a:cs typeface="Open Sans SemiBold"/>
                <a:sym typeface="Open Sans SemiBold"/>
              </a:defRPr>
            </a:lvl3pPr>
            <a:lvl4pPr lvl="3" rtl="0" algn="l">
              <a:lnSpc>
                <a:spcPct val="100000"/>
              </a:lnSpc>
              <a:spcBef>
                <a:spcPts val="1000"/>
              </a:spcBef>
              <a:spcAft>
                <a:spcPts val="0"/>
              </a:spcAft>
              <a:buClr>
                <a:schemeClr val="dk1"/>
              </a:buClr>
              <a:buSzPts val="1300"/>
              <a:buNone/>
              <a:defRPr sz="1500">
                <a:latin typeface="Open Sans SemiBold"/>
                <a:ea typeface="Open Sans SemiBold"/>
                <a:cs typeface="Open Sans SemiBold"/>
                <a:sym typeface="Open Sans SemiBold"/>
              </a:defRPr>
            </a:lvl4pPr>
            <a:lvl5pPr lvl="4"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5pPr>
            <a:lvl6pPr lvl="5"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6pPr>
            <a:lvl7pPr lvl="6"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7pPr>
            <a:lvl8pPr lvl="7"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8pPr>
            <a:lvl9pPr lvl="8" rtl="0" algn="l">
              <a:lnSpc>
                <a:spcPct val="100000"/>
              </a:lnSpc>
              <a:spcBef>
                <a:spcPts val="1000"/>
              </a:spcBef>
              <a:spcAft>
                <a:spcPts val="1000"/>
              </a:spcAft>
              <a:buClr>
                <a:schemeClr val="dk1"/>
              </a:buClr>
              <a:buSzPts val="1000"/>
              <a:buNone/>
              <a:defRPr sz="1500">
                <a:latin typeface="Open Sans SemiBold"/>
                <a:ea typeface="Open Sans SemiBold"/>
                <a:cs typeface="Open Sans SemiBold"/>
                <a:sym typeface="Open Sans SemiBold"/>
              </a:defRPr>
            </a:lvl9pPr>
          </a:lstStyle>
          <a:p/>
        </p:txBody>
      </p:sp>
      <p:sp>
        <p:nvSpPr>
          <p:cNvPr id="89" name="Google Shape;89;p20"/>
          <p:cNvSpPr txBox="1"/>
          <p:nvPr>
            <p:ph type="title"/>
          </p:nvPr>
        </p:nvSpPr>
        <p:spPr>
          <a:xfrm>
            <a:off x="411425" y="282200"/>
            <a:ext cx="7906200" cy="401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2400"/>
              <a:buFont typeface="Open Sans Light"/>
              <a:buNone/>
              <a:defRPr i="0" sz="24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TITLE_AND_BODY_9">
    <p:spTree>
      <p:nvGrpSpPr>
        <p:cNvPr id="90" name="Shape 90"/>
        <p:cNvGrpSpPr/>
        <p:nvPr/>
      </p:nvGrpSpPr>
      <p:grpSpPr>
        <a:xfrm>
          <a:off x="0" y="0"/>
          <a:ext cx="0" cy="0"/>
          <a:chOff x="0" y="0"/>
          <a:chExt cx="0" cy="0"/>
        </a:xfrm>
      </p:grpSpPr>
      <p:sp>
        <p:nvSpPr>
          <p:cNvPr id="91" name="Google Shape;91;p21"/>
          <p:cNvSpPr txBox="1"/>
          <p:nvPr>
            <p:ph type="title"/>
          </p:nvPr>
        </p:nvSpPr>
        <p:spPr>
          <a:xfrm>
            <a:off x="316790" y="190668"/>
            <a:ext cx="7329000" cy="382200"/>
          </a:xfrm>
          <a:prstGeom prst="rect">
            <a:avLst/>
          </a:prstGeom>
          <a:noFill/>
          <a:ln>
            <a:noFill/>
          </a:ln>
        </p:spPr>
        <p:txBody>
          <a:bodyPr anchorCtr="0" anchor="ctr" bIns="91425" lIns="91425" spcFirstLastPara="1" rIns="91425" wrap="square" tIns="91425">
            <a:noAutofit/>
          </a:bodyPr>
          <a:lstStyle>
            <a:lvl1pPr indent="0" lvl="0"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1pPr>
            <a:lvl2pPr indent="0" lvl="1"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2pPr>
            <a:lvl3pPr indent="0" lvl="2"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3pPr>
            <a:lvl4pPr indent="0" lvl="3"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4pPr>
            <a:lvl5pPr indent="0" lvl="4"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5pPr>
            <a:lvl6pPr indent="279400" lvl="5"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6pPr>
            <a:lvl7pPr indent="571500" lvl="6"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7pPr>
            <a:lvl8pPr indent="850900" lvl="7"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8pPr>
            <a:lvl9pPr indent="1143000" lvl="8"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9pPr>
          </a:lstStyle>
          <a:p/>
        </p:txBody>
      </p:sp>
      <p:sp>
        <p:nvSpPr>
          <p:cNvPr id="92" name="Google Shape;92;p21"/>
          <p:cNvSpPr txBox="1"/>
          <p:nvPr>
            <p:ph idx="1" type="body"/>
          </p:nvPr>
        </p:nvSpPr>
        <p:spPr>
          <a:xfrm>
            <a:off x="448856" y="925706"/>
            <a:ext cx="8286900" cy="3853800"/>
          </a:xfrm>
          <a:prstGeom prst="rect">
            <a:avLst/>
          </a:prstGeom>
          <a:noFill/>
          <a:ln>
            <a:noFill/>
          </a:ln>
        </p:spPr>
        <p:txBody>
          <a:bodyPr anchorCtr="0" anchor="t" bIns="0" lIns="0" spcFirstLastPara="1" rIns="0" wrap="square" tIns="0">
            <a:noAutofit/>
          </a:bodyPr>
          <a:lstStyle>
            <a:lvl1pPr indent="-317500" lvl="0" marL="4572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1pPr>
            <a:lvl2pPr indent="-317500" lvl="1" marL="9144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2pPr>
            <a:lvl3pPr indent="-317500" lvl="2" marL="13716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3pPr>
            <a:lvl4pPr indent="-317500" lvl="3" marL="18288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4pPr>
            <a:lvl5pPr indent="-317500" lvl="4" marL="22860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5pPr>
            <a:lvl6pPr indent="-317500" lvl="5" marL="27432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6pPr>
            <a:lvl7pPr indent="-317500" lvl="6" marL="32004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7pPr>
            <a:lvl8pPr indent="-317500" lvl="7" marL="36576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8pPr>
            <a:lvl9pPr indent="-317500" lvl="8" marL="41148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9pPr>
          </a:lstStyle>
          <a:p/>
        </p:txBody>
      </p:sp>
      <p:sp>
        <p:nvSpPr>
          <p:cNvPr id="93" name="Google Shape;93;p21"/>
          <p:cNvSpPr txBox="1"/>
          <p:nvPr>
            <p:ph idx="12" type="sldNum"/>
          </p:nvPr>
        </p:nvSpPr>
        <p:spPr>
          <a:xfrm>
            <a:off x="8567768" y="4779571"/>
            <a:ext cx="168000" cy="171600"/>
          </a:xfrm>
          <a:prstGeom prst="rect">
            <a:avLst/>
          </a:prstGeom>
          <a:noFill/>
          <a:ln>
            <a:noFill/>
          </a:ln>
        </p:spPr>
        <p:txBody>
          <a:bodyPr anchorCtr="0" anchor="t" bIns="28700" lIns="28700" spcFirstLastPara="1" rIns="28700" wrap="square" tIns="28700">
            <a:normAutofit/>
          </a:bodyPr>
          <a:lstStyle>
            <a:lvl1pPr indent="0" lvl="0"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Title only 1">
  <p:cSld name="TITLE_AND_BODY_1_1_2">
    <p:spTree>
      <p:nvGrpSpPr>
        <p:cNvPr id="94" name="Shape 94"/>
        <p:cNvGrpSpPr/>
        <p:nvPr/>
      </p:nvGrpSpPr>
      <p:grpSpPr>
        <a:xfrm>
          <a:off x="0" y="0"/>
          <a:ext cx="0" cy="0"/>
          <a:chOff x="0" y="0"/>
          <a:chExt cx="0" cy="0"/>
        </a:xfrm>
      </p:grpSpPr>
      <p:sp>
        <p:nvSpPr>
          <p:cNvPr id="95" name="Google Shape;95;p22"/>
          <p:cNvSpPr txBox="1"/>
          <p:nvPr>
            <p:ph type="title"/>
          </p:nvPr>
        </p:nvSpPr>
        <p:spPr>
          <a:xfrm>
            <a:off x="369000" y="365700"/>
            <a:ext cx="2921100" cy="30525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Layout">
  <p:cSld name="CUSTOM_1_4">
    <p:bg>
      <p:bgPr>
        <a:solidFill>
          <a:schemeClr val="lt1"/>
        </a:solidFill>
      </p:bgPr>
    </p:bg>
    <p:spTree>
      <p:nvGrpSpPr>
        <p:cNvPr id="96" name="Shape 96"/>
        <p:cNvGrpSpPr/>
        <p:nvPr/>
      </p:nvGrpSpPr>
      <p:grpSpPr>
        <a:xfrm>
          <a:off x="0" y="0"/>
          <a:ext cx="0" cy="0"/>
          <a:chOff x="0" y="0"/>
          <a:chExt cx="0" cy="0"/>
        </a:xfrm>
      </p:grpSpPr>
      <p:sp>
        <p:nvSpPr>
          <p:cNvPr id="97" name="Google Shape;97;p23"/>
          <p:cNvSpPr txBox="1"/>
          <p:nvPr>
            <p:ph idx="1" type="subTitle"/>
          </p:nvPr>
        </p:nvSpPr>
        <p:spPr>
          <a:xfrm>
            <a:off x="411425" y="788300"/>
            <a:ext cx="8321400" cy="296100"/>
          </a:xfrm>
          <a:prstGeom prst="rect">
            <a:avLst/>
          </a:prstGeom>
          <a:noFill/>
          <a:ln>
            <a:noFill/>
          </a:ln>
        </p:spPr>
        <p:txBody>
          <a:bodyPr anchorCtr="0" anchor="t" bIns="0" lIns="0" spcFirstLastPara="1" rIns="0" wrap="square" tIns="0">
            <a:noAutofit/>
          </a:bodyPr>
          <a:lstStyle>
            <a:lvl1pPr lvl="0" rtl="0" algn="l">
              <a:lnSpc>
                <a:spcPct val="100000"/>
              </a:lnSpc>
              <a:spcBef>
                <a:spcPts val="500"/>
              </a:spcBef>
              <a:spcAft>
                <a:spcPts val="0"/>
              </a:spcAft>
              <a:buSzPts val="1800"/>
              <a:buFont typeface="Open Sans"/>
              <a:buNone/>
              <a:defRPr sz="1400">
                <a:solidFill>
                  <a:schemeClr val="dk1"/>
                </a:solidFill>
                <a:latin typeface="Open Sans"/>
                <a:ea typeface="Open Sans"/>
                <a:cs typeface="Open Sans"/>
                <a:sym typeface="Open Sans"/>
              </a:defRPr>
            </a:lvl1pPr>
            <a:lvl2pPr lvl="1" rtl="0" algn="l">
              <a:lnSpc>
                <a:spcPct val="100000"/>
              </a:lnSpc>
              <a:spcBef>
                <a:spcPts val="1000"/>
              </a:spcBef>
              <a:spcAft>
                <a:spcPts val="0"/>
              </a:spcAft>
              <a:buSzPts val="1700"/>
              <a:buNone/>
              <a:defRPr sz="15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500"/>
              <a:buNone/>
              <a:defRPr sz="15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300"/>
              <a:buNone/>
              <a:defRPr sz="15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1000"/>
              <a:buNone/>
              <a:defRPr sz="1500">
                <a:solidFill>
                  <a:schemeClr val="dk1"/>
                </a:solidFill>
                <a:latin typeface="Open Sans SemiBold"/>
                <a:ea typeface="Open Sans SemiBold"/>
                <a:cs typeface="Open Sans SemiBold"/>
                <a:sym typeface="Open Sans SemiBold"/>
              </a:defRPr>
            </a:lvl9pPr>
          </a:lstStyle>
          <a:p/>
        </p:txBody>
      </p:sp>
      <p:sp>
        <p:nvSpPr>
          <p:cNvPr id="98" name="Google Shape;98;p23"/>
          <p:cNvSpPr txBox="1"/>
          <p:nvPr>
            <p:ph type="title"/>
          </p:nvPr>
        </p:nvSpPr>
        <p:spPr>
          <a:xfrm>
            <a:off x="411425" y="282200"/>
            <a:ext cx="8321400" cy="506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Open Sans Light"/>
              <a:buNone/>
              <a:defRPr i="0" sz="2400" u="none" cap="none" strike="noStrike">
                <a:solidFill>
                  <a:srgbClr val="000000"/>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9pPr>
          </a:lstStyle>
          <a:p/>
        </p:txBody>
      </p:sp>
      <p:sp>
        <p:nvSpPr>
          <p:cNvPr id="99" name="Google Shape;99;p23"/>
          <p:cNvSpPr txBox="1"/>
          <p:nvPr/>
        </p:nvSpPr>
        <p:spPr>
          <a:xfrm>
            <a:off x="8542347" y="4725411"/>
            <a:ext cx="381000" cy="15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SzPts val="1000"/>
              <a:buFont typeface="Trebuchet MS"/>
              <a:buNone/>
            </a:pPr>
            <a:fld id="{00000000-1234-1234-1234-123412341234}" type="slidenum">
              <a:rPr b="0" i="0" lang="en" sz="800" u="none" cap="none" strike="noStrike">
                <a:solidFill>
                  <a:srgbClr val="666666"/>
                </a:solidFill>
                <a:latin typeface="Open Sans Light"/>
                <a:ea typeface="Open Sans Light"/>
                <a:cs typeface="Open Sans Light"/>
                <a:sym typeface="Open Sans Light"/>
              </a:rPr>
              <a:t>‹#›</a:t>
            </a:fld>
            <a:endParaRPr b="0" i="0" sz="800" u="none" cap="none" strike="noStrike">
              <a:solidFill>
                <a:srgbClr val="666666"/>
              </a:solidFill>
              <a:latin typeface="Open Sans Light"/>
              <a:ea typeface="Open Sans Light"/>
              <a:cs typeface="Open Sans Light"/>
              <a:sym typeface="Open Sans Light"/>
            </a:endParaRPr>
          </a:p>
        </p:txBody>
      </p:sp>
      <p:sp>
        <p:nvSpPr>
          <p:cNvPr id="100" name="Google Shape;100;p23"/>
          <p:cNvSpPr txBox="1"/>
          <p:nvPr/>
        </p:nvSpPr>
        <p:spPr>
          <a:xfrm>
            <a:off x="411425" y="4714300"/>
            <a:ext cx="77697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700"/>
              <a:buFont typeface="Arial"/>
              <a:buNone/>
            </a:pPr>
            <a:r>
              <a:rPr lang="en" sz="700">
                <a:solidFill>
                  <a:schemeClr val="dk2"/>
                </a:solidFill>
                <a:latin typeface="Open Sans Light"/>
                <a:ea typeface="Open Sans Light"/>
                <a:cs typeface="Open Sans Light"/>
                <a:sym typeface="Open Sans Light"/>
              </a:rPr>
              <a:t>Private and confidential © 2021 ThoughtWorks</a:t>
            </a:r>
            <a:endParaRPr b="0" i="0" sz="700" u="none" cap="none" strike="noStrike">
              <a:solidFill>
                <a:srgbClr val="666666"/>
              </a:solidFill>
              <a:latin typeface="Open Sans Light"/>
              <a:ea typeface="Open Sans Light"/>
              <a:cs typeface="Open Sans Light"/>
              <a:sym typeface="Open Sans Light"/>
            </a:endParaRPr>
          </a:p>
        </p:txBody>
      </p:sp>
    </p:spTree>
  </p:cSld>
  <p:clrMapOvr>
    <a:masterClrMapping/>
  </p:clrMapOvr>
  <p:extLst>
    <p:ext uri="{DCECCB84-F9BA-43D5-87BE-67443E8EF086}">
      <p15:sldGuideLst>
        <p15:guide id="1" pos="2674">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Title only">
  <p:cSld name="TITLE_AND_BODY_1_1_3">
    <p:spTree>
      <p:nvGrpSpPr>
        <p:cNvPr id="101" name="Shape 101"/>
        <p:cNvGrpSpPr/>
        <p:nvPr/>
      </p:nvGrpSpPr>
      <p:grpSpPr>
        <a:xfrm>
          <a:off x="0" y="0"/>
          <a:ext cx="0" cy="0"/>
          <a:chOff x="0" y="0"/>
          <a:chExt cx="0" cy="0"/>
        </a:xfrm>
      </p:grpSpPr>
      <p:sp>
        <p:nvSpPr>
          <p:cNvPr id="102" name="Google Shape;102;p24"/>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7">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2800"/>
              <a:buFont typeface="Arial"/>
              <a:buNone/>
              <a:defRPr sz="2800">
                <a:solidFill>
                  <a:schemeClr val="dk1"/>
                </a:solidFill>
              </a:defRPr>
            </a:lvl2pPr>
            <a:lvl3pPr indent="0" lvl="2" rtl="0">
              <a:spcBef>
                <a:spcPts val="0"/>
              </a:spcBef>
              <a:spcAft>
                <a:spcPts val="0"/>
              </a:spcAft>
              <a:buClr>
                <a:schemeClr val="dk1"/>
              </a:buClr>
              <a:buSzPts val="2800"/>
              <a:buFont typeface="Arial"/>
              <a:buNone/>
              <a:defRPr sz="2800">
                <a:solidFill>
                  <a:schemeClr val="dk1"/>
                </a:solidFill>
              </a:defRPr>
            </a:lvl3pPr>
            <a:lvl4pPr indent="0" lvl="3" rtl="0">
              <a:spcBef>
                <a:spcPts val="0"/>
              </a:spcBef>
              <a:spcAft>
                <a:spcPts val="0"/>
              </a:spcAft>
              <a:buClr>
                <a:schemeClr val="dk1"/>
              </a:buClr>
              <a:buSzPts val="2800"/>
              <a:buFont typeface="Arial"/>
              <a:buNone/>
              <a:defRPr sz="2800">
                <a:solidFill>
                  <a:schemeClr val="dk1"/>
                </a:solidFill>
              </a:defRPr>
            </a:lvl4pPr>
            <a:lvl5pPr indent="0" lvl="4" rtl="0">
              <a:spcBef>
                <a:spcPts val="0"/>
              </a:spcBef>
              <a:spcAft>
                <a:spcPts val="0"/>
              </a:spcAft>
              <a:buClr>
                <a:schemeClr val="dk1"/>
              </a:buClr>
              <a:buSzPts val="2800"/>
              <a:buFont typeface="Arial"/>
              <a:buNone/>
              <a:defRPr sz="2800">
                <a:solidFill>
                  <a:schemeClr val="dk1"/>
                </a:solidFill>
              </a:defRPr>
            </a:lvl5pPr>
            <a:lvl6pPr indent="0" lvl="5" rtl="0">
              <a:spcBef>
                <a:spcPts val="0"/>
              </a:spcBef>
              <a:spcAft>
                <a:spcPts val="0"/>
              </a:spcAft>
              <a:buClr>
                <a:schemeClr val="dk1"/>
              </a:buClr>
              <a:buSzPts val="2800"/>
              <a:buFont typeface="Arial"/>
              <a:buNone/>
              <a:defRPr sz="2800">
                <a:solidFill>
                  <a:schemeClr val="dk1"/>
                </a:solidFill>
              </a:defRPr>
            </a:lvl6pPr>
            <a:lvl7pPr indent="0" lvl="6" rtl="0">
              <a:spcBef>
                <a:spcPts val="0"/>
              </a:spcBef>
              <a:spcAft>
                <a:spcPts val="0"/>
              </a:spcAft>
              <a:buClr>
                <a:schemeClr val="dk1"/>
              </a:buClr>
              <a:buSzPts val="2800"/>
              <a:buFont typeface="Arial"/>
              <a:buNone/>
              <a:defRPr sz="2800">
                <a:solidFill>
                  <a:schemeClr val="dk1"/>
                </a:solidFill>
              </a:defRPr>
            </a:lvl7pPr>
            <a:lvl8pPr indent="0" lvl="7" rtl="0">
              <a:spcBef>
                <a:spcPts val="0"/>
              </a:spcBef>
              <a:spcAft>
                <a:spcPts val="0"/>
              </a:spcAft>
              <a:buClr>
                <a:schemeClr val="dk1"/>
              </a:buClr>
              <a:buSzPts val="2800"/>
              <a:buFont typeface="Arial"/>
              <a:buNone/>
              <a:defRPr sz="2800">
                <a:solidFill>
                  <a:schemeClr val="dk1"/>
                </a:solidFill>
              </a:defRPr>
            </a:lvl8pPr>
            <a:lvl9pPr indent="0" lvl="8" rtl="0">
              <a:spcBef>
                <a:spcPts val="0"/>
              </a:spcBef>
              <a:spcAft>
                <a:spcPts val="0"/>
              </a:spcAft>
              <a:buClr>
                <a:schemeClr val="dk1"/>
              </a:buClr>
              <a:buSzPts val="2800"/>
              <a:buFont typeface="Arial"/>
              <a:buNone/>
              <a:defRPr sz="2800">
                <a:solidFill>
                  <a:schemeClr val="dk1"/>
                </a:solidFill>
              </a:defRPr>
            </a:lvl9pPr>
          </a:lstStyle>
          <a:p/>
        </p:txBody>
      </p:sp>
      <p:sp>
        <p:nvSpPr>
          <p:cNvPr id="105" name="Google Shape;105;p2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6" name="Google Shape;106;p2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rmAutofit lnSpcReduction="10000"/>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800">
              <a:solidFill>
                <a:srgbClr val="999999"/>
              </a:solidFill>
              <a:latin typeface="Inter Light"/>
              <a:ea typeface="Inter Light"/>
              <a:cs typeface="Inter Light"/>
              <a:sym typeface="Inter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12" name="Shape 112"/>
        <p:cNvGrpSpPr/>
        <p:nvPr/>
      </p:nvGrpSpPr>
      <p:grpSpPr>
        <a:xfrm>
          <a:off x="0" y="0"/>
          <a:ext cx="0" cy="0"/>
          <a:chOff x="0" y="0"/>
          <a:chExt cx="0" cy="0"/>
        </a:xfrm>
      </p:grpSpPr>
      <p:sp>
        <p:nvSpPr>
          <p:cNvPr id="113" name="Google Shape;113;p27"/>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4400"/>
              <a:buNone/>
              <a:defRPr sz="44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 name="Google Shape;114;p27"/>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15" name="Google Shape;115;p27"/>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16" name="Shape 116"/>
        <p:cNvGrpSpPr/>
        <p:nvPr/>
      </p:nvGrpSpPr>
      <p:grpSpPr>
        <a:xfrm>
          <a:off x="0" y="0"/>
          <a:ext cx="0" cy="0"/>
          <a:chOff x="0" y="0"/>
          <a:chExt cx="0" cy="0"/>
        </a:xfrm>
      </p:grpSpPr>
      <p:sp>
        <p:nvSpPr>
          <p:cNvPr id="117" name="Google Shape;117;p2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8" name="Google Shape;11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19" name="Google Shape;119;p28"/>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20" name="Shape 120"/>
        <p:cNvGrpSpPr/>
        <p:nvPr/>
      </p:nvGrpSpPr>
      <p:grpSpPr>
        <a:xfrm>
          <a:off x="0" y="0"/>
          <a:ext cx="0" cy="0"/>
          <a:chOff x="0" y="0"/>
          <a:chExt cx="0" cy="0"/>
        </a:xfrm>
      </p:grpSpPr>
      <p:sp>
        <p:nvSpPr>
          <p:cNvPr id="121" name="Google Shape;121;p29"/>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22" name="Google Shape;122;p29"/>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 name="Google Shape;12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29"/>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125" name="Shape 125"/>
        <p:cNvGrpSpPr/>
        <p:nvPr/>
      </p:nvGrpSpPr>
      <p:grpSpPr>
        <a:xfrm>
          <a:off x="0" y="0"/>
          <a:ext cx="0" cy="0"/>
          <a:chOff x="0" y="0"/>
          <a:chExt cx="0" cy="0"/>
        </a:xfrm>
      </p:grpSpPr>
      <p:sp>
        <p:nvSpPr>
          <p:cNvPr id="126" name="Google Shape;126;p30"/>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27" name="Google Shape;12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8" name="Google Shape;128;p30"/>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129" name="Shape 129"/>
        <p:cNvGrpSpPr/>
        <p:nvPr/>
      </p:nvGrpSpPr>
      <p:grpSpPr>
        <a:xfrm>
          <a:off x="0" y="0"/>
          <a:ext cx="0" cy="0"/>
          <a:chOff x="0" y="0"/>
          <a:chExt cx="0" cy="0"/>
        </a:xfrm>
      </p:grpSpPr>
      <p:sp>
        <p:nvSpPr>
          <p:cNvPr id="130" name="Google Shape;130;p31"/>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p:txBody>
      </p:sp>
      <p:sp>
        <p:nvSpPr>
          <p:cNvPr id="131" name="Google Shape;13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sz="700"/>
          </a:p>
        </p:txBody>
      </p:sp>
      <p:sp>
        <p:nvSpPr>
          <p:cNvPr id="132" name="Google Shape;132;p31"/>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0" name="Google Shape;20;p4"/>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sp>
        <p:nvSpPr>
          <p:cNvPr id="134" name="Google Shape;134;p32"/>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 name="Google Shape;13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136" name="Shape 136"/>
        <p:cNvGrpSpPr/>
        <p:nvPr/>
      </p:nvGrpSpPr>
      <p:grpSpPr>
        <a:xfrm>
          <a:off x="0" y="0"/>
          <a:ext cx="0" cy="0"/>
          <a:chOff x="0" y="0"/>
          <a:chExt cx="0" cy="0"/>
        </a:xfrm>
      </p:grpSpPr>
      <p:sp>
        <p:nvSpPr>
          <p:cNvPr id="137" name="Google Shape;137;p33"/>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33"/>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9" name="Google Shape;13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33"/>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41" name="Shape 141"/>
        <p:cNvGrpSpPr/>
        <p:nvPr/>
      </p:nvGrpSpPr>
      <p:grpSpPr>
        <a:xfrm>
          <a:off x="0" y="0"/>
          <a:ext cx="0" cy="0"/>
          <a:chOff x="0" y="0"/>
          <a:chExt cx="0" cy="0"/>
        </a:xfrm>
      </p:grpSpPr>
      <p:sp>
        <p:nvSpPr>
          <p:cNvPr id="142" name="Google Shape;142;p34"/>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34"/>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5" name="Shape 145"/>
        <p:cNvGrpSpPr/>
        <p:nvPr/>
      </p:nvGrpSpPr>
      <p:grpSpPr>
        <a:xfrm>
          <a:off x="0" y="0"/>
          <a:ext cx="0" cy="0"/>
          <a:chOff x="0" y="0"/>
          <a:chExt cx="0" cy="0"/>
        </a:xfrm>
      </p:grpSpPr>
      <p:sp>
        <p:nvSpPr>
          <p:cNvPr id="146" name="Google Shape;146;p35"/>
          <p:cNvSpPr txBox="1"/>
          <p:nvPr>
            <p:ph idx="1" type="body"/>
          </p:nvPr>
        </p:nvSpPr>
        <p:spPr>
          <a:xfrm>
            <a:off x="374450"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7" name="Google Shape;147;p35"/>
          <p:cNvSpPr txBox="1"/>
          <p:nvPr>
            <p:ph idx="2" type="body"/>
          </p:nvPr>
        </p:nvSpPr>
        <p:spPr>
          <a:xfrm>
            <a:off x="4800925"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8" name="Google Shape;148;p35"/>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35"/>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36"/>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154" name="Shape 154"/>
        <p:cNvGrpSpPr/>
        <p:nvPr/>
      </p:nvGrpSpPr>
      <p:grpSpPr>
        <a:xfrm>
          <a:off x="0" y="0"/>
          <a:ext cx="0" cy="0"/>
          <a:chOff x="0" y="0"/>
          <a:chExt cx="0" cy="0"/>
        </a:xfrm>
      </p:grpSpPr>
      <p:sp>
        <p:nvSpPr>
          <p:cNvPr id="155" name="Google Shape;15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37"/>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37"/>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8" name="Google Shape;158;p37"/>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159" name="Shape 159"/>
        <p:cNvGrpSpPr/>
        <p:nvPr/>
      </p:nvGrpSpPr>
      <p:grpSpPr>
        <a:xfrm>
          <a:off x="0" y="0"/>
          <a:ext cx="0" cy="0"/>
          <a:chOff x="0" y="0"/>
          <a:chExt cx="0" cy="0"/>
        </a:xfrm>
      </p:grpSpPr>
      <p:sp>
        <p:nvSpPr>
          <p:cNvPr id="160" name="Google Shape;16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38"/>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38"/>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3" name="Google Shape;163;p38"/>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4" name="Google Shape;164;p38"/>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5" name="Shape 165"/>
        <p:cNvGrpSpPr/>
        <p:nvPr/>
      </p:nvGrpSpPr>
      <p:grpSpPr>
        <a:xfrm>
          <a:off x="0" y="0"/>
          <a:ext cx="0" cy="0"/>
          <a:chOff x="0" y="0"/>
          <a:chExt cx="0" cy="0"/>
        </a:xfrm>
      </p:grpSpPr>
      <p:sp>
        <p:nvSpPr>
          <p:cNvPr id="166" name="Google Shape;166;p39"/>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sz="3200"/>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167" name="Google Shape;16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8" name="Shape 168"/>
        <p:cNvGrpSpPr/>
        <p:nvPr/>
      </p:nvGrpSpPr>
      <p:grpSpPr>
        <a:xfrm>
          <a:off x="0" y="0"/>
          <a:ext cx="0" cy="0"/>
          <a:chOff x="0" y="0"/>
          <a:chExt cx="0" cy="0"/>
        </a:xfrm>
      </p:grpSpPr>
      <p:sp>
        <p:nvSpPr>
          <p:cNvPr id="169" name="Google Shape;169;p40"/>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 name="Google Shape;170;p40"/>
          <p:cNvSpPr txBox="1"/>
          <p:nvPr>
            <p:ph idx="1" type="body"/>
          </p:nvPr>
        </p:nvSpPr>
        <p:spPr>
          <a:xfrm>
            <a:off x="4938300" y="3152225"/>
            <a:ext cx="3836700" cy="13008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b="1" sz="2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71" name="Google Shape;17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 name="Shape 172"/>
        <p:cNvGrpSpPr/>
        <p:nvPr/>
      </p:nvGrpSpPr>
      <p:grpSpPr>
        <a:xfrm>
          <a:off x="0" y="0"/>
          <a:ext cx="0" cy="0"/>
          <a:chOff x="0" y="0"/>
          <a:chExt cx="0" cy="0"/>
        </a:xfrm>
      </p:grpSpPr>
      <p:sp>
        <p:nvSpPr>
          <p:cNvPr id="173" name="Google Shape;17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74" name="Shape 174"/>
        <p:cNvGrpSpPr/>
        <p:nvPr/>
      </p:nvGrpSpPr>
      <p:grpSpPr>
        <a:xfrm>
          <a:off x="0" y="0"/>
          <a:ext cx="0" cy="0"/>
          <a:chOff x="0" y="0"/>
          <a:chExt cx="0" cy="0"/>
        </a:xfrm>
      </p:grpSpPr>
      <p:sp>
        <p:nvSpPr>
          <p:cNvPr id="175" name="Google Shape;175;p4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4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77" name="Google Shape;17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detailed Layout">
  <p:cSld name="CUSTOM_10_2_1_1_1_1">
    <p:bg>
      <p:bgPr>
        <a:solidFill>
          <a:schemeClr val="lt1"/>
        </a:solidFill>
      </p:bgPr>
    </p:bg>
    <p:spTree>
      <p:nvGrpSpPr>
        <p:cNvPr id="178" name="Shape 178"/>
        <p:cNvGrpSpPr/>
        <p:nvPr/>
      </p:nvGrpSpPr>
      <p:grpSpPr>
        <a:xfrm>
          <a:off x="0" y="0"/>
          <a:ext cx="0" cy="0"/>
          <a:chOff x="0" y="0"/>
          <a:chExt cx="0" cy="0"/>
        </a:xfrm>
      </p:grpSpPr>
      <p:sp>
        <p:nvSpPr>
          <p:cNvPr id="179" name="Google Shape;179;p43"/>
          <p:cNvSpPr txBox="1"/>
          <p:nvPr>
            <p:ph idx="1" type="subTitle"/>
          </p:nvPr>
        </p:nvSpPr>
        <p:spPr>
          <a:xfrm>
            <a:off x="411425" y="742350"/>
            <a:ext cx="7906200" cy="296100"/>
          </a:xfrm>
          <a:prstGeom prst="rect">
            <a:avLst/>
          </a:prstGeom>
          <a:noFill/>
          <a:ln>
            <a:noFill/>
          </a:ln>
        </p:spPr>
        <p:txBody>
          <a:bodyPr anchorCtr="0" anchor="t" bIns="0" lIns="0" spcFirstLastPara="1" rIns="0" wrap="square" tIns="0">
            <a:spAutoFit/>
          </a:bodyPr>
          <a:lstStyle>
            <a:lvl1pPr lvl="0" rtl="0" algn="l">
              <a:lnSpc>
                <a:spcPct val="100000"/>
              </a:lnSpc>
              <a:spcBef>
                <a:spcPts val="500"/>
              </a:spcBef>
              <a:spcAft>
                <a:spcPts val="0"/>
              </a:spcAft>
              <a:buClr>
                <a:schemeClr val="dk1"/>
              </a:buClr>
              <a:buSzPts val="2200"/>
              <a:buFont typeface="Open Sans"/>
              <a:buNone/>
              <a:defRPr sz="1200">
                <a:latin typeface="Open Sans"/>
                <a:ea typeface="Open Sans"/>
                <a:cs typeface="Open Sans"/>
                <a:sym typeface="Open Sans"/>
              </a:defRPr>
            </a:lvl1pPr>
            <a:lvl2pPr lvl="1" rtl="0" algn="l">
              <a:lnSpc>
                <a:spcPct val="100000"/>
              </a:lnSpc>
              <a:spcBef>
                <a:spcPts val="1000"/>
              </a:spcBef>
              <a:spcAft>
                <a:spcPts val="0"/>
              </a:spcAft>
              <a:buClr>
                <a:schemeClr val="dk1"/>
              </a:buClr>
              <a:buSzPts val="1700"/>
              <a:buNone/>
              <a:defRPr sz="1500">
                <a:latin typeface="Open Sans SemiBold"/>
                <a:ea typeface="Open Sans SemiBold"/>
                <a:cs typeface="Open Sans SemiBold"/>
                <a:sym typeface="Open Sans SemiBold"/>
              </a:defRPr>
            </a:lvl2pPr>
            <a:lvl3pPr lvl="2" rtl="0" algn="l">
              <a:lnSpc>
                <a:spcPct val="100000"/>
              </a:lnSpc>
              <a:spcBef>
                <a:spcPts val="1000"/>
              </a:spcBef>
              <a:spcAft>
                <a:spcPts val="0"/>
              </a:spcAft>
              <a:buClr>
                <a:schemeClr val="dk1"/>
              </a:buClr>
              <a:buSzPts val="1500"/>
              <a:buNone/>
              <a:defRPr sz="1500">
                <a:latin typeface="Open Sans SemiBold"/>
                <a:ea typeface="Open Sans SemiBold"/>
                <a:cs typeface="Open Sans SemiBold"/>
                <a:sym typeface="Open Sans SemiBold"/>
              </a:defRPr>
            </a:lvl3pPr>
            <a:lvl4pPr lvl="3" rtl="0" algn="l">
              <a:lnSpc>
                <a:spcPct val="100000"/>
              </a:lnSpc>
              <a:spcBef>
                <a:spcPts val="1000"/>
              </a:spcBef>
              <a:spcAft>
                <a:spcPts val="0"/>
              </a:spcAft>
              <a:buClr>
                <a:schemeClr val="dk1"/>
              </a:buClr>
              <a:buSzPts val="1300"/>
              <a:buNone/>
              <a:defRPr sz="1500">
                <a:latin typeface="Open Sans SemiBold"/>
                <a:ea typeface="Open Sans SemiBold"/>
                <a:cs typeface="Open Sans SemiBold"/>
                <a:sym typeface="Open Sans SemiBold"/>
              </a:defRPr>
            </a:lvl4pPr>
            <a:lvl5pPr lvl="4"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5pPr>
            <a:lvl6pPr lvl="5"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6pPr>
            <a:lvl7pPr lvl="6"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7pPr>
            <a:lvl8pPr lvl="7" rtl="0" algn="l">
              <a:lnSpc>
                <a:spcPct val="100000"/>
              </a:lnSpc>
              <a:spcBef>
                <a:spcPts val="1000"/>
              </a:spcBef>
              <a:spcAft>
                <a:spcPts val="0"/>
              </a:spcAft>
              <a:buClr>
                <a:schemeClr val="dk1"/>
              </a:buClr>
              <a:buSzPts val="1000"/>
              <a:buNone/>
              <a:defRPr sz="1500">
                <a:latin typeface="Open Sans SemiBold"/>
                <a:ea typeface="Open Sans SemiBold"/>
                <a:cs typeface="Open Sans SemiBold"/>
                <a:sym typeface="Open Sans SemiBold"/>
              </a:defRPr>
            </a:lvl8pPr>
            <a:lvl9pPr lvl="8" rtl="0" algn="l">
              <a:lnSpc>
                <a:spcPct val="100000"/>
              </a:lnSpc>
              <a:spcBef>
                <a:spcPts val="1000"/>
              </a:spcBef>
              <a:spcAft>
                <a:spcPts val="1000"/>
              </a:spcAft>
              <a:buClr>
                <a:schemeClr val="dk1"/>
              </a:buClr>
              <a:buSzPts val="1000"/>
              <a:buNone/>
              <a:defRPr sz="1500">
                <a:latin typeface="Open Sans SemiBold"/>
                <a:ea typeface="Open Sans SemiBold"/>
                <a:cs typeface="Open Sans SemiBold"/>
                <a:sym typeface="Open Sans SemiBold"/>
              </a:defRPr>
            </a:lvl9pPr>
          </a:lstStyle>
          <a:p/>
        </p:txBody>
      </p:sp>
      <p:sp>
        <p:nvSpPr>
          <p:cNvPr id="180" name="Google Shape;180;p43"/>
          <p:cNvSpPr txBox="1"/>
          <p:nvPr>
            <p:ph type="title"/>
          </p:nvPr>
        </p:nvSpPr>
        <p:spPr>
          <a:xfrm>
            <a:off x="411425" y="282200"/>
            <a:ext cx="7906200" cy="401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2400"/>
              <a:buFont typeface="Open Sans Light"/>
              <a:buNone/>
              <a:defRPr i="0" sz="24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 Heading">
  <p:cSld name="CUSTOM_4_1_1_2">
    <p:bg>
      <p:bgPr>
        <a:solidFill>
          <a:schemeClr val="lt1"/>
        </a:solidFill>
      </p:bgPr>
    </p:bg>
    <p:spTree>
      <p:nvGrpSpPr>
        <p:cNvPr id="181" name="Shape 181"/>
        <p:cNvGrpSpPr/>
        <p:nvPr/>
      </p:nvGrpSpPr>
      <p:grpSpPr>
        <a:xfrm>
          <a:off x="0" y="0"/>
          <a:ext cx="0" cy="0"/>
          <a:chOff x="0" y="0"/>
          <a:chExt cx="0" cy="0"/>
        </a:xfrm>
      </p:grpSpPr>
      <p:sp>
        <p:nvSpPr>
          <p:cNvPr id="182" name="Google Shape;182;p44"/>
          <p:cNvSpPr txBox="1"/>
          <p:nvPr>
            <p:ph type="title"/>
          </p:nvPr>
        </p:nvSpPr>
        <p:spPr>
          <a:xfrm>
            <a:off x="411425" y="310550"/>
            <a:ext cx="8321400" cy="11067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2800"/>
              <a:buNone/>
              <a:defRPr>
                <a:solidFill>
                  <a:schemeClr val="dk1"/>
                </a:solidFill>
              </a:defRPr>
            </a:lvl1pPr>
            <a:lvl2pPr lvl="1" rtl="0" algn="l">
              <a:lnSpc>
                <a:spcPct val="100000"/>
              </a:lnSpc>
              <a:spcBef>
                <a:spcPts val="0"/>
              </a:spcBef>
              <a:spcAft>
                <a:spcPts val="0"/>
              </a:spcAft>
              <a:buSzPts val="3000"/>
              <a:buNone/>
              <a:defRPr sz="5600">
                <a:solidFill>
                  <a:schemeClr val="lt1"/>
                </a:solidFill>
              </a:defRPr>
            </a:lvl2pPr>
            <a:lvl3pPr lvl="2" rtl="0" algn="l">
              <a:lnSpc>
                <a:spcPct val="100000"/>
              </a:lnSpc>
              <a:spcBef>
                <a:spcPts val="0"/>
              </a:spcBef>
              <a:spcAft>
                <a:spcPts val="0"/>
              </a:spcAft>
              <a:buSzPts val="3000"/>
              <a:buNone/>
              <a:defRPr sz="5600">
                <a:solidFill>
                  <a:schemeClr val="lt1"/>
                </a:solidFill>
              </a:defRPr>
            </a:lvl3pPr>
            <a:lvl4pPr lvl="3" rtl="0" algn="l">
              <a:lnSpc>
                <a:spcPct val="100000"/>
              </a:lnSpc>
              <a:spcBef>
                <a:spcPts val="0"/>
              </a:spcBef>
              <a:spcAft>
                <a:spcPts val="0"/>
              </a:spcAft>
              <a:buSzPts val="3000"/>
              <a:buNone/>
              <a:defRPr sz="5600">
                <a:solidFill>
                  <a:schemeClr val="lt1"/>
                </a:solidFill>
              </a:defRPr>
            </a:lvl4pPr>
            <a:lvl5pPr lvl="4" rtl="0" algn="l">
              <a:lnSpc>
                <a:spcPct val="100000"/>
              </a:lnSpc>
              <a:spcBef>
                <a:spcPts val="0"/>
              </a:spcBef>
              <a:spcAft>
                <a:spcPts val="0"/>
              </a:spcAft>
              <a:buSzPts val="3000"/>
              <a:buNone/>
              <a:defRPr sz="5600">
                <a:solidFill>
                  <a:schemeClr val="lt1"/>
                </a:solidFill>
              </a:defRPr>
            </a:lvl5pPr>
            <a:lvl6pPr lvl="5" rtl="0" algn="l">
              <a:lnSpc>
                <a:spcPct val="100000"/>
              </a:lnSpc>
              <a:spcBef>
                <a:spcPts val="0"/>
              </a:spcBef>
              <a:spcAft>
                <a:spcPts val="0"/>
              </a:spcAft>
              <a:buSzPts val="3000"/>
              <a:buNone/>
              <a:defRPr sz="5600">
                <a:solidFill>
                  <a:schemeClr val="lt1"/>
                </a:solidFill>
              </a:defRPr>
            </a:lvl6pPr>
            <a:lvl7pPr lvl="6" rtl="0" algn="l">
              <a:lnSpc>
                <a:spcPct val="100000"/>
              </a:lnSpc>
              <a:spcBef>
                <a:spcPts val="0"/>
              </a:spcBef>
              <a:spcAft>
                <a:spcPts val="0"/>
              </a:spcAft>
              <a:buSzPts val="3000"/>
              <a:buNone/>
              <a:defRPr sz="5600">
                <a:solidFill>
                  <a:schemeClr val="lt1"/>
                </a:solidFill>
              </a:defRPr>
            </a:lvl7pPr>
            <a:lvl8pPr lvl="7" rtl="0" algn="l">
              <a:lnSpc>
                <a:spcPct val="100000"/>
              </a:lnSpc>
              <a:spcBef>
                <a:spcPts val="0"/>
              </a:spcBef>
              <a:spcAft>
                <a:spcPts val="0"/>
              </a:spcAft>
              <a:buSzPts val="3000"/>
              <a:buNone/>
              <a:defRPr sz="5600">
                <a:solidFill>
                  <a:schemeClr val="lt1"/>
                </a:solidFill>
              </a:defRPr>
            </a:lvl8pPr>
            <a:lvl9pPr lvl="8" rtl="0" algn="l">
              <a:lnSpc>
                <a:spcPct val="100000"/>
              </a:lnSpc>
              <a:spcBef>
                <a:spcPts val="0"/>
              </a:spcBef>
              <a:spcAft>
                <a:spcPts val="0"/>
              </a:spcAft>
              <a:buSzPts val="3000"/>
              <a:buNone/>
              <a:defRPr sz="5600">
                <a:solidFill>
                  <a:schemeClr val="lt1"/>
                </a:solidFill>
              </a:defRPr>
            </a:lvl9pPr>
          </a:lstStyle>
          <a:p/>
        </p:txBody>
      </p:sp>
      <p:sp>
        <p:nvSpPr>
          <p:cNvPr id="183" name="Google Shape;183;p44"/>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2">
    <p:spTree>
      <p:nvGrpSpPr>
        <p:cNvPr id="184" name="Shape 184"/>
        <p:cNvGrpSpPr/>
        <p:nvPr/>
      </p:nvGrpSpPr>
      <p:grpSpPr>
        <a:xfrm>
          <a:off x="0" y="0"/>
          <a:ext cx="0" cy="0"/>
          <a:chOff x="0" y="0"/>
          <a:chExt cx="0" cy="0"/>
        </a:xfrm>
      </p:grpSpPr>
      <p:sp>
        <p:nvSpPr>
          <p:cNvPr id="185" name="Google Shape;185;p45"/>
          <p:cNvSpPr txBox="1"/>
          <p:nvPr>
            <p:ph idx="12" type="sldNum"/>
          </p:nvPr>
        </p:nvSpPr>
        <p:spPr>
          <a:xfrm>
            <a:off x="4484637" y="4905375"/>
            <a:ext cx="170100" cy="1428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800">
              <a:solidFill>
                <a:srgbClr val="999999"/>
              </a:solidFill>
              <a:latin typeface="Inter Light"/>
              <a:ea typeface="Inter Light"/>
              <a:cs typeface="Inter Light"/>
              <a:sym typeface="Inter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locks">
  <p:cSld name="CUSTOM_4_1_1_1">
    <p:bg>
      <p:bgPr>
        <a:gradFill>
          <a:gsLst>
            <a:gs pos="0">
              <a:srgbClr val="914D8F"/>
            </a:gs>
            <a:gs pos="100000">
              <a:srgbClr val="702269"/>
            </a:gs>
          </a:gsLst>
          <a:lin ang="2700006" scaled="0"/>
        </a:gradFill>
      </p:bgPr>
    </p:bg>
    <p:spTree>
      <p:nvGrpSpPr>
        <p:cNvPr id="186" name="Shape 186"/>
        <p:cNvGrpSpPr/>
        <p:nvPr/>
      </p:nvGrpSpPr>
      <p:grpSpPr>
        <a:xfrm>
          <a:off x="0" y="0"/>
          <a:ext cx="0" cy="0"/>
          <a:chOff x="0" y="0"/>
          <a:chExt cx="0" cy="0"/>
        </a:xfrm>
      </p:grpSpPr>
      <p:sp>
        <p:nvSpPr>
          <p:cNvPr id="187" name="Google Shape;187;p46"/>
          <p:cNvSpPr txBox="1"/>
          <p:nvPr>
            <p:ph type="title"/>
          </p:nvPr>
        </p:nvSpPr>
        <p:spPr>
          <a:xfrm>
            <a:off x="411425" y="310550"/>
            <a:ext cx="8321400" cy="720300"/>
          </a:xfrm>
          <a:prstGeom prst="rect">
            <a:avLst/>
          </a:prstGeom>
          <a:noFill/>
          <a:ln>
            <a:noFill/>
          </a:ln>
        </p:spPr>
        <p:txBody>
          <a:bodyPr anchorCtr="0" anchor="b" bIns="0" lIns="0" spcFirstLastPara="1" rIns="0" wrap="square" tIns="0">
            <a:noAutofit/>
          </a:bodyPr>
          <a:lstStyle>
            <a:lvl1pPr lvl="0" rtl="0" algn="ctr">
              <a:lnSpc>
                <a:spcPct val="115000"/>
              </a:lnSpc>
              <a:spcBef>
                <a:spcPts val="0"/>
              </a:spcBef>
              <a:spcAft>
                <a:spcPts val="0"/>
              </a:spcAft>
              <a:buSzPts val="2800"/>
              <a:buNone/>
              <a:defRPr sz="2900">
                <a:solidFill>
                  <a:schemeClr val="lt1"/>
                </a:solidFill>
              </a:defRPr>
            </a:lvl1pPr>
            <a:lvl2pPr lvl="1" rtl="0" algn="l">
              <a:lnSpc>
                <a:spcPct val="100000"/>
              </a:lnSpc>
              <a:spcBef>
                <a:spcPts val="0"/>
              </a:spcBef>
              <a:spcAft>
                <a:spcPts val="0"/>
              </a:spcAft>
              <a:buSzPts val="3000"/>
              <a:buNone/>
              <a:defRPr sz="5600">
                <a:solidFill>
                  <a:schemeClr val="lt1"/>
                </a:solidFill>
              </a:defRPr>
            </a:lvl2pPr>
            <a:lvl3pPr lvl="2" rtl="0" algn="l">
              <a:lnSpc>
                <a:spcPct val="100000"/>
              </a:lnSpc>
              <a:spcBef>
                <a:spcPts val="0"/>
              </a:spcBef>
              <a:spcAft>
                <a:spcPts val="0"/>
              </a:spcAft>
              <a:buSzPts val="3000"/>
              <a:buNone/>
              <a:defRPr sz="5600">
                <a:solidFill>
                  <a:schemeClr val="lt1"/>
                </a:solidFill>
              </a:defRPr>
            </a:lvl3pPr>
            <a:lvl4pPr lvl="3" rtl="0" algn="l">
              <a:lnSpc>
                <a:spcPct val="100000"/>
              </a:lnSpc>
              <a:spcBef>
                <a:spcPts val="0"/>
              </a:spcBef>
              <a:spcAft>
                <a:spcPts val="0"/>
              </a:spcAft>
              <a:buSzPts val="3000"/>
              <a:buNone/>
              <a:defRPr sz="5600">
                <a:solidFill>
                  <a:schemeClr val="lt1"/>
                </a:solidFill>
              </a:defRPr>
            </a:lvl4pPr>
            <a:lvl5pPr lvl="4" rtl="0" algn="l">
              <a:lnSpc>
                <a:spcPct val="100000"/>
              </a:lnSpc>
              <a:spcBef>
                <a:spcPts val="0"/>
              </a:spcBef>
              <a:spcAft>
                <a:spcPts val="0"/>
              </a:spcAft>
              <a:buSzPts val="3000"/>
              <a:buNone/>
              <a:defRPr sz="5600">
                <a:solidFill>
                  <a:schemeClr val="lt1"/>
                </a:solidFill>
              </a:defRPr>
            </a:lvl5pPr>
            <a:lvl6pPr lvl="5" rtl="0" algn="l">
              <a:lnSpc>
                <a:spcPct val="100000"/>
              </a:lnSpc>
              <a:spcBef>
                <a:spcPts val="0"/>
              </a:spcBef>
              <a:spcAft>
                <a:spcPts val="0"/>
              </a:spcAft>
              <a:buSzPts val="3000"/>
              <a:buNone/>
              <a:defRPr sz="5600">
                <a:solidFill>
                  <a:schemeClr val="lt1"/>
                </a:solidFill>
              </a:defRPr>
            </a:lvl6pPr>
            <a:lvl7pPr lvl="6" rtl="0" algn="l">
              <a:lnSpc>
                <a:spcPct val="100000"/>
              </a:lnSpc>
              <a:spcBef>
                <a:spcPts val="0"/>
              </a:spcBef>
              <a:spcAft>
                <a:spcPts val="0"/>
              </a:spcAft>
              <a:buSzPts val="3000"/>
              <a:buNone/>
              <a:defRPr sz="5600">
                <a:solidFill>
                  <a:schemeClr val="lt1"/>
                </a:solidFill>
              </a:defRPr>
            </a:lvl7pPr>
            <a:lvl8pPr lvl="7" rtl="0" algn="l">
              <a:lnSpc>
                <a:spcPct val="100000"/>
              </a:lnSpc>
              <a:spcBef>
                <a:spcPts val="0"/>
              </a:spcBef>
              <a:spcAft>
                <a:spcPts val="0"/>
              </a:spcAft>
              <a:buSzPts val="3000"/>
              <a:buNone/>
              <a:defRPr sz="5600">
                <a:solidFill>
                  <a:schemeClr val="lt1"/>
                </a:solidFill>
              </a:defRPr>
            </a:lvl8pPr>
            <a:lvl9pPr lvl="8" rtl="0" algn="l">
              <a:lnSpc>
                <a:spcPct val="100000"/>
              </a:lnSpc>
              <a:spcBef>
                <a:spcPts val="0"/>
              </a:spcBef>
              <a:spcAft>
                <a:spcPts val="0"/>
              </a:spcAft>
              <a:buSzPts val="3000"/>
              <a:buNone/>
              <a:defRPr sz="5600">
                <a:solidFill>
                  <a:schemeClr val="lt1"/>
                </a:solidFill>
              </a:defRPr>
            </a:lvl9pPr>
          </a:lstStyle>
          <a:p/>
        </p:txBody>
      </p:sp>
      <p:sp>
        <p:nvSpPr>
          <p:cNvPr id="188" name="Google Shape;188;p46"/>
          <p:cNvSpPr txBox="1"/>
          <p:nvPr>
            <p:ph idx="1" type="subTitle"/>
          </p:nvPr>
        </p:nvSpPr>
        <p:spPr>
          <a:xfrm>
            <a:off x="411425" y="1030850"/>
            <a:ext cx="8321400" cy="384000"/>
          </a:xfrm>
          <a:prstGeom prst="rect">
            <a:avLst/>
          </a:prstGeom>
          <a:noFill/>
          <a:ln>
            <a:noFill/>
          </a:ln>
        </p:spPr>
        <p:txBody>
          <a:bodyPr anchorCtr="0" anchor="t" bIns="0" lIns="0" spcFirstLastPara="1" rIns="0" wrap="square" tIns="0">
            <a:noAutofit/>
          </a:bodyPr>
          <a:lstStyle>
            <a:lvl1pPr lvl="0" rtl="0" algn="ctr">
              <a:lnSpc>
                <a:spcPct val="100000"/>
              </a:lnSpc>
              <a:spcBef>
                <a:spcPts val="500"/>
              </a:spcBef>
              <a:spcAft>
                <a:spcPts val="0"/>
              </a:spcAft>
              <a:buSzPts val="1800"/>
              <a:buNone/>
              <a:defRPr i="1" sz="1400">
                <a:solidFill>
                  <a:schemeClr val="lt1"/>
                </a:solidFill>
                <a:latin typeface="Open Sans"/>
                <a:ea typeface="Open Sans"/>
                <a:cs typeface="Open Sans"/>
                <a:sym typeface="Open Sans"/>
              </a:defRPr>
            </a:lvl1pPr>
            <a:lvl2pPr lvl="1" rtl="0" algn="l">
              <a:lnSpc>
                <a:spcPct val="100000"/>
              </a:lnSpc>
              <a:spcBef>
                <a:spcPts val="1000"/>
              </a:spcBef>
              <a:spcAft>
                <a:spcPts val="0"/>
              </a:spcAft>
              <a:buSzPts val="1600"/>
              <a:buNone/>
              <a:defRPr>
                <a:solidFill>
                  <a:schemeClr val="lt1"/>
                </a:solidFill>
              </a:defRPr>
            </a:lvl2pPr>
            <a:lvl3pPr lvl="2" rtl="0" algn="l">
              <a:lnSpc>
                <a:spcPct val="100000"/>
              </a:lnSpc>
              <a:spcBef>
                <a:spcPts val="1000"/>
              </a:spcBef>
              <a:spcAft>
                <a:spcPts val="0"/>
              </a:spcAft>
              <a:buSzPts val="1400"/>
              <a:buNone/>
              <a:defRPr>
                <a:solidFill>
                  <a:schemeClr val="lt1"/>
                </a:solidFill>
              </a:defRPr>
            </a:lvl3pPr>
            <a:lvl4pPr lvl="3" rtl="0" algn="l">
              <a:lnSpc>
                <a:spcPct val="100000"/>
              </a:lnSpc>
              <a:spcBef>
                <a:spcPts val="1000"/>
              </a:spcBef>
              <a:spcAft>
                <a:spcPts val="0"/>
              </a:spcAft>
              <a:buSzPts val="1200"/>
              <a:buNone/>
              <a:defRPr>
                <a:solidFill>
                  <a:schemeClr val="lt1"/>
                </a:solidFill>
              </a:defRPr>
            </a:lvl4pPr>
            <a:lvl5pPr lvl="4" rtl="0" algn="l">
              <a:lnSpc>
                <a:spcPct val="100000"/>
              </a:lnSpc>
              <a:spcBef>
                <a:spcPts val="1000"/>
              </a:spcBef>
              <a:spcAft>
                <a:spcPts val="0"/>
              </a:spcAft>
              <a:buSzPts val="900"/>
              <a:buNone/>
              <a:defRPr>
                <a:solidFill>
                  <a:schemeClr val="lt1"/>
                </a:solidFill>
              </a:defRPr>
            </a:lvl5pPr>
            <a:lvl6pPr lvl="5" rtl="0" algn="l">
              <a:lnSpc>
                <a:spcPct val="100000"/>
              </a:lnSpc>
              <a:spcBef>
                <a:spcPts val="1000"/>
              </a:spcBef>
              <a:spcAft>
                <a:spcPts val="0"/>
              </a:spcAft>
              <a:buSzPts val="900"/>
              <a:buNone/>
              <a:defRPr>
                <a:solidFill>
                  <a:schemeClr val="lt1"/>
                </a:solidFill>
              </a:defRPr>
            </a:lvl6pPr>
            <a:lvl7pPr lvl="6" rtl="0" algn="l">
              <a:lnSpc>
                <a:spcPct val="100000"/>
              </a:lnSpc>
              <a:spcBef>
                <a:spcPts val="1000"/>
              </a:spcBef>
              <a:spcAft>
                <a:spcPts val="0"/>
              </a:spcAft>
              <a:buSzPts val="900"/>
              <a:buNone/>
              <a:defRPr>
                <a:solidFill>
                  <a:schemeClr val="lt1"/>
                </a:solidFill>
              </a:defRPr>
            </a:lvl7pPr>
            <a:lvl8pPr lvl="7" rtl="0" algn="l">
              <a:lnSpc>
                <a:spcPct val="100000"/>
              </a:lnSpc>
              <a:spcBef>
                <a:spcPts val="1000"/>
              </a:spcBef>
              <a:spcAft>
                <a:spcPts val="0"/>
              </a:spcAft>
              <a:buSzPts val="900"/>
              <a:buNone/>
              <a:defRPr>
                <a:solidFill>
                  <a:schemeClr val="lt1"/>
                </a:solidFill>
              </a:defRPr>
            </a:lvl8pPr>
            <a:lvl9pPr lvl="8" rtl="0" algn="l">
              <a:lnSpc>
                <a:spcPct val="100000"/>
              </a:lnSpc>
              <a:spcBef>
                <a:spcPts val="1000"/>
              </a:spcBef>
              <a:spcAft>
                <a:spcPts val="1000"/>
              </a:spcAft>
              <a:buSzPts val="900"/>
              <a:buNone/>
              <a:defRPr>
                <a:solidFill>
                  <a:schemeClr val="lt1"/>
                </a:solidFill>
              </a:defRPr>
            </a:lvl9pPr>
          </a:lstStyle>
          <a:p/>
        </p:txBody>
      </p:sp>
      <p:sp>
        <p:nvSpPr>
          <p:cNvPr id="189" name="Google Shape;189;p46"/>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2_1">
    <p:spTree>
      <p:nvGrpSpPr>
        <p:cNvPr id="190" name="Shape 190"/>
        <p:cNvGrpSpPr/>
        <p:nvPr/>
      </p:nvGrpSpPr>
      <p:grpSpPr>
        <a:xfrm>
          <a:off x="0" y="0"/>
          <a:ext cx="0" cy="0"/>
          <a:chOff x="0" y="0"/>
          <a:chExt cx="0" cy="0"/>
        </a:xfrm>
      </p:grpSpPr>
      <p:sp>
        <p:nvSpPr>
          <p:cNvPr id="191" name="Google Shape;191;p47"/>
          <p:cNvSpPr txBox="1"/>
          <p:nvPr>
            <p:ph idx="12" type="sldNum"/>
          </p:nvPr>
        </p:nvSpPr>
        <p:spPr>
          <a:xfrm>
            <a:off x="4484637" y="4905375"/>
            <a:ext cx="170100" cy="142800"/>
          </a:xfrm>
          <a:prstGeom prst="rect">
            <a:avLst/>
          </a:prstGeom>
          <a:noFill/>
          <a:ln>
            <a:noFill/>
          </a:ln>
        </p:spPr>
        <p:txBody>
          <a:bodyPr anchorCtr="0" anchor="t" bIns="19050" lIns="19050" spcFirstLastPara="1" rIns="19050" wrap="square" tIns="19050">
            <a:normAutofit fontScale="92500" lnSpcReduction="20000"/>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800">
              <a:solidFill>
                <a:srgbClr val="999999"/>
              </a:solidFill>
              <a:latin typeface="Inter Light"/>
              <a:ea typeface="Inter Light"/>
              <a:cs typeface="Inter Light"/>
              <a:sym typeface="Inter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92" name="Shape 192"/>
        <p:cNvGrpSpPr/>
        <p:nvPr/>
      </p:nvGrpSpPr>
      <p:grpSpPr>
        <a:xfrm>
          <a:off x="0" y="0"/>
          <a:ext cx="0" cy="0"/>
          <a:chOff x="0" y="0"/>
          <a:chExt cx="0" cy="0"/>
        </a:xfrm>
      </p:grpSpPr>
      <p:sp>
        <p:nvSpPr>
          <p:cNvPr id="193" name="Google Shape;193;p48"/>
          <p:cNvSpPr txBox="1"/>
          <p:nvPr>
            <p:ph type="title"/>
          </p:nvPr>
        </p:nvSpPr>
        <p:spPr>
          <a:xfrm>
            <a:off x="457200" y="269488"/>
            <a:ext cx="8229600" cy="460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Open Sans Light"/>
              <a:buNone/>
              <a:defRPr b="1" i="0" sz="2400" u="none" cap="none" strike="noStrike">
                <a:solidFill>
                  <a:srgbClr val="000000"/>
                </a:solidFill>
                <a:latin typeface="Open Sans ExtraBold"/>
                <a:ea typeface="Open Sans ExtraBold"/>
                <a:cs typeface="Open Sans ExtraBold"/>
                <a:sym typeface="Open Sans ExtraBold"/>
              </a:defRPr>
            </a:lvl1pPr>
            <a:lvl2pPr lvl="1"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9pPr>
          </a:lstStyle>
          <a:p/>
        </p:txBody>
      </p:sp>
      <p:sp>
        <p:nvSpPr>
          <p:cNvPr id="194" name="Google Shape;194;p48"/>
          <p:cNvSpPr txBox="1"/>
          <p:nvPr>
            <p:ph idx="1" type="body"/>
          </p:nvPr>
        </p:nvSpPr>
        <p:spPr>
          <a:xfrm>
            <a:off x="457200" y="830633"/>
            <a:ext cx="8229600" cy="37257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285750" lvl="4" marL="2286000" marR="0" rtl="0" algn="l">
              <a:lnSpc>
                <a:spcPct val="115000"/>
              </a:lnSpc>
              <a:spcBef>
                <a:spcPts val="800"/>
              </a:spcBef>
              <a:spcAft>
                <a:spcPts val="0"/>
              </a:spcAft>
              <a:buClr>
                <a:schemeClr val="dk1"/>
              </a:buClr>
              <a:buSzPts val="900"/>
              <a:buFont typeface="Open Sans"/>
              <a:buChar char="○"/>
              <a:defRPr b="0" i="0" sz="900" u="none" cap="none" strike="noStrike">
                <a:solidFill>
                  <a:schemeClr val="dk1"/>
                </a:solidFill>
                <a:latin typeface="Open Sans"/>
                <a:ea typeface="Open Sans"/>
                <a:cs typeface="Open Sans"/>
                <a:sym typeface="Open Sans"/>
              </a:defRPr>
            </a:lvl5pPr>
            <a:lvl6pPr indent="-279400" lvl="5" marL="27432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6pPr>
            <a:lvl7pPr indent="-279400" lvl="6" marL="32004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7pPr>
            <a:lvl8pPr indent="-279400" lvl="7" marL="36576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8pPr>
            <a:lvl9pPr indent="-279400" lvl="8" marL="4114800" marR="0" rtl="0" algn="l">
              <a:lnSpc>
                <a:spcPct val="115000"/>
              </a:lnSpc>
              <a:spcBef>
                <a:spcPts val="800"/>
              </a:spcBef>
              <a:spcAft>
                <a:spcPts val="80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195" name="Shape 195"/>
        <p:cNvGrpSpPr/>
        <p:nvPr/>
      </p:nvGrpSpPr>
      <p:grpSpPr>
        <a:xfrm>
          <a:off x="0" y="0"/>
          <a:ext cx="0" cy="0"/>
          <a:chOff x="0" y="0"/>
          <a:chExt cx="0" cy="0"/>
        </a:xfrm>
      </p:grpSpPr>
      <p:sp>
        <p:nvSpPr>
          <p:cNvPr id="196" name="Google Shape;196;p49"/>
          <p:cNvSpPr txBox="1"/>
          <p:nvPr>
            <p:ph type="title"/>
          </p:nvPr>
        </p:nvSpPr>
        <p:spPr>
          <a:xfrm>
            <a:off x="411300" y="297900"/>
            <a:ext cx="8321400" cy="589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9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97" name="Google Shape;197;p49"/>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49"/>
          <p:cNvSpPr txBox="1"/>
          <p:nvPr>
            <p:ph idx="1" type="body"/>
          </p:nvPr>
        </p:nvSpPr>
        <p:spPr>
          <a:xfrm>
            <a:off x="411250" y="1364600"/>
            <a:ext cx="8321400" cy="33429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199" name="Google Shape;199;p49"/>
          <p:cNvSpPr txBox="1"/>
          <p:nvPr>
            <p:ph idx="2" type="subTitle"/>
          </p:nvPr>
        </p:nvSpPr>
        <p:spPr>
          <a:xfrm>
            <a:off x="411250" y="759025"/>
            <a:ext cx="8321400" cy="384000"/>
          </a:xfrm>
          <a:prstGeom prst="rect">
            <a:avLst/>
          </a:prstGeom>
          <a:noFill/>
          <a:ln>
            <a:noFill/>
          </a:ln>
        </p:spPr>
        <p:txBody>
          <a:bodyPr anchorCtr="0" anchor="t" bIns="0" lIns="0" spcFirstLastPara="1" rIns="0" wrap="square" tIns="0">
            <a:no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lank">
  <p:cSld name="CUSTOM_1_4">
    <p:bg>
      <p:bgPr>
        <a:solidFill>
          <a:schemeClr val="lt1"/>
        </a:solidFill>
      </p:bgPr>
    </p:bg>
    <p:spTree>
      <p:nvGrpSpPr>
        <p:cNvPr id="200" name="Shape 200"/>
        <p:cNvGrpSpPr/>
        <p:nvPr/>
      </p:nvGrpSpPr>
      <p:grpSpPr>
        <a:xfrm>
          <a:off x="0" y="0"/>
          <a:ext cx="0" cy="0"/>
          <a:chOff x="0" y="0"/>
          <a:chExt cx="0" cy="0"/>
        </a:xfrm>
      </p:grpSpPr>
      <p:sp>
        <p:nvSpPr>
          <p:cNvPr id="201" name="Google Shape;201;p50"/>
          <p:cNvSpPr txBox="1"/>
          <p:nvPr>
            <p:ph type="title"/>
          </p:nvPr>
        </p:nvSpPr>
        <p:spPr>
          <a:xfrm>
            <a:off x="411300" y="1028175"/>
            <a:ext cx="3834600" cy="1040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02" name="Google Shape;202;p50"/>
          <p:cNvSpPr txBox="1"/>
          <p:nvPr>
            <p:ph idx="1" type="body"/>
          </p:nvPr>
        </p:nvSpPr>
        <p:spPr>
          <a:xfrm>
            <a:off x="411250" y="2724275"/>
            <a:ext cx="3834600" cy="19899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203" name="Google Shape;203;p50"/>
          <p:cNvSpPr txBox="1"/>
          <p:nvPr>
            <p:ph idx="2" type="subTitle"/>
          </p:nvPr>
        </p:nvSpPr>
        <p:spPr>
          <a:xfrm>
            <a:off x="411300" y="2340275"/>
            <a:ext cx="3834600" cy="384000"/>
          </a:xfrm>
          <a:prstGeom prst="rect">
            <a:avLst/>
          </a:prstGeom>
          <a:noFill/>
          <a:ln>
            <a:noFill/>
          </a:ln>
        </p:spPr>
        <p:txBody>
          <a:bodyPr anchorCtr="0" anchor="t" bIns="0" lIns="0" spcFirstLastPara="1" rIns="0" wrap="square" tIns="0">
            <a:no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204" name="Google Shape;204;p5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674">
          <p15:clr>
            <a:srgbClr val="F9AD4C"/>
          </p15:clr>
        </p15:guide>
        <p15:guide id="2" pos="2880">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Title only">
  <p:cSld name="TITLE_AND_BODY_1_1">
    <p:spTree>
      <p:nvGrpSpPr>
        <p:cNvPr id="205" name="Shape 205"/>
        <p:cNvGrpSpPr/>
        <p:nvPr/>
      </p:nvGrpSpPr>
      <p:grpSpPr>
        <a:xfrm>
          <a:off x="0" y="0"/>
          <a:ext cx="0" cy="0"/>
          <a:chOff x="0" y="0"/>
          <a:chExt cx="0" cy="0"/>
        </a:xfrm>
      </p:grpSpPr>
      <p:sp>
        <p:nvSpPr>
          <p:cNvPr id="206" name="Google Shape;206;p5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7" name="Shape 27"/>
        <p:cNvGrpSpPr/>
        <p:nvPr/>
      </p:nvGrpSpPr>
      <p:grpSpPr>
        <a:xfrm>
          <a:off x="0" y="0"/>
          <a:ext cx="0" cy="0"/>
          <a:chOff x="0" y="0"/>
          <a:chExt cx="0" cy="0"/>
        </a:xfrm>
      </p:grpSpPr>
      <p:sp>
        <p:nvSpPr>
          <p:cNvPr id="28" name="Google Shape;28;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sz="700"/>
          </a:p>
        </p:txBody>
      </p:sp>
      <p:sp>
        <p:nvSpPr>
          <p:cNvPr id="30" name="Google Shape;30;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TITLE_AND_BODY_5">
    <p:spTree>
      <p:nvGrpSpPr>
        <p:cNvPr id="207" name="Shape 207"/>
        <p:cNvGrpSpPr/>
        <p:nvPr/>
      </p:nvGrpSpPr>
      <p:grpSpPr>
        <a:xfrm>
          <a:off x="0" y="0"/>
          <a:ext cx="0" cy="0"/>
          <a:chOff x="0" y="0"/>
          <a:chExt cx="0" cy="0"/>
        </a:xfrm>
      </p:grpSpPr>
      <p:sp>
        <p:nvSpPr>
          <p:cNvPr id="208" name="Google Shape;208;p52"/>
          <p:cNvSpPr txBox="1"/>
          <p:nvPr>
            <p:ph type="title"/>
          </p:nvPr>
        </p:nvSpPr>
        <p:spPr>
          <a:xfrm>
            <a:off x="316790" y="190668"/>
            <a:ext cx="7329000" cy="382200"/>
          </a:xfrm>
          <a:prstGeom prst="rect">
            <a:avLst/>
          </a:prstGeom>
          <a:noFill/>
          <a:ln>
            <a:noFill/>
          </a:ln>
        </p:spPr>
        <p:txBody>
          <a:bodyPr anchorCtr="0" anchor="ctr" bIns="91425" lIns="91425" spcFirstLastPara="1" rIns="91425" wrap="square" tIns="91425">
            <a:noAutofit/>
          </a:bodyPr>
          <a:lstStyle>
            <a:lvl1pPr indent="0" lvl="0"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1pPr>
            <a:lvl2pPr indent="0" lvl="1"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2pPr>
            <a:lvl3pPr indent="0" lvl="2"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3pPr>
            <a:lvl4pPr indent="0" lvl="3"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4pPr>
            <a:lvl5pPr indent="0" lvl="4"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5pPr>
            <a:lvl6pPr indent="279400" lvl="5"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6pPr>
            <a:lvl7pPr indent="571500" lvl="6"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7pPr>
            <a:lvl8pPr indent="850900" lvl="7"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8pPr>
            <a:lvl9pPr indent="1143000" lvl="8" marL="0" marR="0" rtl="0" algn="l">
              <a:lnSpc>
                <a:spcPct val="70000"/>
              </a:lnSpc>
              <a:spcBef>
                <a:spcPts val="0"/>
              </a:spcBef>
              <a:spcAft>
                <a:spcPts val="0"/>
              </a:spcAft>
              <a:buClr>
                <a:srgbClr val="003663"/>
              </a:buClr>
              <a:buSzPts val="1400"/>
              <a:buFont typeface="Open Sans"/>
              <a:buNone/>
              <a:defRPr b="1" i="0" sz="2300" u="none" cap="none" strike="noStrike">
                <a:solidFill>
                  <a:srgbClr val="003663"/>
                </a:solidFill>
                <a:latin typeface="Open Sans"/>
                <a:ea typeface="Open Sans"/>
                <a:cs typeface="Open Sans"/>
                <a:sym typeface="Open Sans"/>
              </a:defRPr>
            </a:lvl9pPr>
          </a:lstStyle>
          <a:p/>
        </p:txBody>
      </p:sp>
      <p:sp>
        <p:nvSpPr>
          <p:cNvPr id="209" name="Google Shape;209;p52"/>
          <p:cNvSpPr txBox="1"/>
          <p:nvPr>
            <p:ph idx="1" type="body"/>
          </p:nvPr>
        </p:nvSpPr>
        <p:spPr>
          <a:xfrm>
            <a:off x="448856" y="925706"/>
            <a:ext cx="8286900" cy="3853800"/>
          </a:xfrm>
          <a:prstGeom prst="rect">
            <a:avLst/>
          </a:prstGeom>
          <a:noFill/>
          <a:ln>
            <a:noFill/>
          </a:ln>
        </p:spPr>
        <p:txBody>
          <a:bodyPr anchorCtr="0" anchor="t" bIns="0" lIns="0" spcFirstLastPara="1" rIns="0" wrap="square" tIns="0">
            <a:noAutofit/>
          </a:bodyPr>
          <a:lstStyle>
            <a:lvl1pPr indent="-317500" lvl="0" marL="4572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1pPr>
            <a:lvl2pPr indent="-317500" lvl="1" marL="9144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2pPr>
            <a:lvl3pPr indent="-317500" lvl="2" marL="13716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3pPr>
            <a:lvl4pPr indent="-317500" lvl="3" marL="18288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4pPr>
            <a:lvl5pPr indent="-317500" lvl="4" marL="22860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5pPr>
            <a:lvl6pPr indent="-317500" lvl="5" marL="27432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6pPr>
            <a:lvl7pPr indent="-317500" lvl="6" marL="32004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7pPr>
            <a:lvl8pPr indent="-317500" lvl="7" marL="36576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8pPr>
            <a:lvl9pPr indent="-317500" lvl="8" marL="4114800" marR="0" rtl="0" algn="l">
              <a:lnSpc>
                <a:spcPct val="120000"/>
              </a:lnSpc>
              <a:spcBef>
                <a:spcPts val="0"/>
              </a:spcBef>
              <a:spcAft>
                <a:spcPts val="0"/>
              </a:spcAft>
              <a:buClr>
                <a:srgbClr val="000000"/>
              </a:buClr>
              <a:buSzPts val="1400"/>
              <a:buFont typeface="Open Sans Light"/>
              <a:buChar char="-"/>
              <a:defRPr b="0" i="0" sz="1400" u="none" cap="none" strike="noStrike">
                <a:solidFill>
                  <a:srgbClr val="000000"/>
                </a:solidFill>
                <a:latin typeface="Open Sans Light"/>
                <a:ea typeface="Open Sans Light"/>
                <a:cs typeface="Open Sans Light"/>
                <a:sym typeface="Open Sans Light"/>
              </a:defRPr>
            </a:lvl9pPr>
          </a:lstStyle>
          <a:p/>
        </p:txBody>
      </p:sp>
      <p:sp>
        <p:nvSpPr>
          <p:cNvPr id="210" name="Google Shape;210;p52"/>
          <p:cNvSpPr txBox="1"/>
          <p:nvPr>
            <p:ph idx="12" type="sldNum"/>
          </p:nvPr>
        </p:nvSpPr>
        <p:spPr>
          <a:xfrm>
            <a:off x="8567768" y="4779571"/>
            <a:ext cx="168000" cy="171600"/>
          </a:xfrm>
          <a:prstGeom prst="rect">
            <a:avLst/>
          </a:prstGeom>
          <a:noFill/>
          <a:ln>
            <a:noFill/>
          </a:ln>
        </p:spPr>
        <p:txBody>
          <a:bodyPr anchorCtr="0" anchor="t" bIns="28700" lIns="28700" spcFirstLastPara="1" rIns="28700" wrap="square" tIns="28700">
            <a:normAutofit/>
          </a:bodyPr>
          <a:lstStyle>
            <a:lvl1pPr indent="0" lvl="0"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full page 2">
  <p:cSld name="CUSTOM_1_3_2">
    <p:bg>
      <p:bgPr>
        <a:gradFill>
          <a:gsLst>
            <a:gs pos="0">
              <a:schemeClr val="accent1"/>
            </a:gs>
            <a:gs pos="46000">
              <a:srgbClr val="00B050"/>
            </a:gs>
            <a:gs pos="100000">
              <a:schemeClr val="accent2"/>
            </a:gs>
          </a:gsLst>
          <a:lin ang="13500032" scaled="0"/>
        </a:gradFill>
      </p:bgPr>
    </p:bg>
    <p:spTree>
      <p:nvGrpSpPr>
        <p:cNvPr id="211" name="Shape 211"/>
        <p:cNvGrpSpPr/>
        <p:nvPr/>
      </p:nvGrpSpPr>
      <p:grpSpPr>
        <a:xfrm>
          <a:off x="0" y="0"/>
          <a:ext cx="0" cy="0"/>
          <a:chOff x="0" y="0"/>
          <a:chExt cx="0" cy="0"/>
        </a:xfrm>
      </p:grpSpPr>
      <p:sp>
        <p:nvSpPr>
          <p:cNvPr id="212" name="Google Shape;212;p53"/>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2400"/>
              <a:buNone/>
              <a:defRPr sz="2400">
                <a:solidFill>
                  <a:srgbClr val="FFFFFF"/>
                </a:solidFill>
              </a:defRPr>
            </a:lvl1pPr>
            <a:lvl2pPr lvl="1" rtl="0" algn="l">
              <a:lnSpc>
                <a:spcPct val="100000"/>
              </a:lnSpc>
              <a:spcBef>
                <a:spcPts val="0"/>
              </a:spcBef>
              <a:spcAft>
                <a:spcPts val="0"/>
              </a:spcAft>
              <a:buClr>
                <a:srgbClr val="FFFFFF"/>
              </a:buClr>
              <a:buSzPts val="3000"/>
              <a:buNone/>
              <a:defRPr>
                <a:solidFill>
                  <a:srgbClr val="FFFFFF"/>
                </a:solidFill>
              </a:defRPr>
            </a:lvl2pPr>
            <a:lvl3pPr lvl="2" rtl="0" algn="l">
              <a:lnSpc>
                <a:spcPct val="100000"/>
              </a:lnSpc>
              <a:spcBef>
                <a:spcPts val="0"/>
              </a:spcBef>
              <a:spcAft>
                <a:spcPts val="0"/>
              </a:spcAft>
              <a:buClr>
                <a:srgbClr val="FFFFFF"/>
              </a:buClr>
              <a:buSzPts val="3000"/>
              <a:buNone/>
              <a:defRPr>
                <a:solidFill>
                  <a:srgbClr val="FFFFFF"/>
                </a:solidFill>
              </a:defRPr>
            </a:lvl3pPr>
            <a:lvl4pPr lvl="3" rtl="0" algn="l">
              <a:lnSpc>
                <a:spcPct val="100000"/>
              </a:lnSpc>
              <a:spcBef>
                <a:spcPts val="0"/>
              </a:spcBef>
              <a:spcAft>
                <a:spcPts val="0"/>
              </a:spcAft>
              <a:buClr>
                <a:srgbClr val="FFFFFF"/>
              </a:buClr>
              <a:buSzPts val="3000"/>
              <a:buNone/>
              <a:defRPr>
                <a:solidFill>
                  <a:srgbClr val="FFFFFF"/>
                </a:solidFill>
              </a:defRPr>
            </a:lvl4pPr>
            <a:lvl5pPr lvl="4" rtl="0" algn="l">
              <a:lnSpc>
                <a:spcPct val="100000"/>
              </a:lnSpc>
              <a:spcBef>
                <a:spcPts val="0"/>
              </a:spcBef>
              <a:spcAft>
                <a:spcPts val="0"/>
              </a:spcAft>
              <a:buClr>
                <a:srgbClr val="FFFFFF"/>
              </a:buClr>
              <a:buSzPts val="3000"/>
              <a:buNone/>
              <a:defRPr>
                <a:solidFill>
                  <a:srgbClr val="FFFFFF"/>
                </a:solidFill>
              </a:defRPr>
            </a:lvl5pPr>
            <a:lvl6pPr lvl="5" rtl="0" algn="l">
              <a:lnSpc>
                <a:spcPct val="100000"/>
              </a:lnSpc>
              <a:spcBef>
                <a:spcPts val="0"/>
              </a:spcBef>
              <a:spcAft>
                <a:spcPts val="0"/>
              </a:spcAft>
              <a:buClr>
                <a:srgbClr val="FFFFFF"/>
              </a:buClr>
              <a:buSzPts val="3000"/>
              <a:buNone/>
              <a:defRPr>
                <a:solidFill>
                  <a:srgbClr val="FFFFFF"/>
                </a:solidFill>
              </a:defRPr>
            </a:lvl6pPr>
            <a:lvl7pPr lvl="6" rtl="0" algn="l">
              <a:lnSpc>
                <a:spcPct val="100000"/>
              </a:lnSpc>
              <a:spcBef>
                <a:spcPts val="0"/>
              </a:spcBef>
              <a:spcAft>
                <a:spcPts val="0"/>
              </a:spcAft>
              <a:buClr>
                <a:srgbClr val="FFFFFF"/>
              </a:buClr>
              <a:buSzPts val="3000"/>
              <a:buNone/>
              <a:defRPr>
                <a:solidFill>
                  <a:srgbClr val="FFFFFF"/>
                </a:solidFill>
              </a:defRPr>
            </a:lvl7pPr>
            <a:lvl8pPr lvl="7" rtl="0" algn="l">
              <a:lnSpc>
                <a:spcPct val="100000"/>
              </a:lnSpc>
              <a:spcBef>
                <a:spcPts val="0"/>
              </a:spcBef>
              <a:spcAft>
                <a:spcPts val="0"/>
              </a:spcAft>
              <a:buClr>
                <a:srgbClr val="FFFFFF"/>
              </a:buClr>
              <a:buSzPts val="3000"/>
              <a:buNone/>
              <a:defRPr>
                <a:solidFill>
                  <a:srgbClr val="FFFFFF"/>
                </a:solidFill>
              </a:defRPr>
            </a:lvl8pPr>
            <a:lvl9pPr lvl="8" rtl="0" algn="l">
              <a:lnSpc>
                <a:spcPct val="100000"/>
              </a:lnSpc>
              <a:spcBef>
                <a:spcPts val="0"/>
              </a:spcBef>
              <a:spcAft>
                <a:spcPts val="0"/>
              </a:spcAft>
              <a:buClr>
                <a:srgbClr val="FFFFFF"/>
              </a:buClr>
              <a:buSzPts val="3000"/>
              <a:buNone/>
              <a:defRPr>
                <a:solidFill>
                  <a:srgbClr val="FFFFFF"/>
                </a:solidFill>
              </a:defRPr>
            </a:lvl9pPr>
          </a:lstStyle>
          <a:p/>
        </p:txBody>
      </p:sp>
      <p:sp>
        <p:nvSpPr>
          <p:cNvPr id="213" name="Google Shape;213;p53"/>
          <p:cNvSpPr txBox="1"/>
          <p:nvPr>
            <p:ph idx="1" type="body"/>
          </p:nvPr>
        </p:nvSpPr>
        <p:spPr>
          <a:xfrm>
            <a:off x="411425" y="1079925"/>
            <a:ext cx="8321400" cy="3634500"/>
          </a:xfrm>
          <a:prstGeom prst="rect">
            <a:avLst/>
          </a:prstGeom>
          <a:noFill/>
          <a:ln>
            <a:noFill/>
          </a:ln>
        </p:spPr>
        <p:txBody>
          <a:bodyPr anchorCtr="0" anchor="t" bIns="0" lIns="0" spcFirstLastPara="1" rIns="0" wrap="square" tIns="0">
            <a:noAutofit/>
          </a:bodyPr>
          <a:lstStyle>
            <a:lvl1pPr indent="-330200" lvl="0" marL="457200" rtl="0" algn="l">
              <a:lnSpc>
                <a:spcPct val="110000"/>
              </a:lnSpc>
              <a:spcBef>
                <a:spcPts val="0"/>
              </a:spcBef>
              <a:spcAft>
                <a:spcPts val="0"/>
              </a:spcAft>
              <a:buClr>
                <a:srgbClr val="FFFFFF"/>
              </a:buClr>
              <a:buSzPts val="1600"/>
              <a:buFont typeface="Inter Light"/>
              <a:buChar char="●"/>
              <a:defRPr sz="1600">
                <a:solidFill>
                  <a:srgbClr val="FFFFFF"/>
                </a:solidFill>
                <a:latin typeface="Inter Light"/>
                <a:ea typeface="Inter Light"/>
                <a:cs typeface="Inter Light"/>
                <a:sym typeface="Inter Light"/>
              </a:defRPr>
            </a:lvl1pPr>
            <a:lvl2pPr indent="-330200" lvl="1" marL="914400" rtl="0" algn="l">
              <a:lnSpc>
                <a:spcPct val="110000"/>
              </a:lnSpc>
              <a:spcBef>
                <a:spcPts val="500"/>
              </a:spcBef>
              <a:spcAft>
                <a:spcPts val="0"/>
              </a:spcAft>
              <a:buClr>
                <a:srgbClr val="FFFFFF"/>
              </a:buClr>
              <a:buSzPts val="1600"/>
              <a:buFont typeface="Inter Light"/>
              <a:buChar char="○"/>
              <a:defRPr>
                <a:solidFill>
                  <a:srgbClr val="FFFFFF"/>
                </a:solidFill>
                <a:latin typeface="Inter Light"/>
                <a:ea typeface="Inter Light"/>
                <a:cs typeface="Inter Light"/>
                <a:sym typeface="Inter Light"/>
              </a:defRPr>
            </a:lvl2pPr>
            <a:lvl3pPr indent="-304800" lvl="2" marL="1371600" rtl="0" algn="l">
              <a:lnSpc>
                <a:spcPct val="110000"/>
              </a:lnSpc>
              <a:spcBef>
                <a:spcPts val="500"/>
              </a:spcBef>
              <a:spcAft>
                <a:spcPts val="0"/>
              </a:spcAft>
              <a:buClr>
                <a:srgbClr val="FFFFFF"/>
              </a:buClr>
              <a:buSzPts val="1200"/>
              <a:buChar char="■"/>
              <a:defRPr sz="1200">
                <a:solidFill>
                  <a:srgbClr val="FFFFFF"/>
                </a:solidFill>
              </a:defRPr>
            </a:lvl3pPr>
            <a:lvl4pPr indent="-285750" lvl="3" marL="1828800" rtl="0" algn="l">
              <a:lnSpc>
                <a:spcPct val="110000"/>
              </a:lnSpc>
              <a:spcBef>
                <a:spcPts val="500"/>
              </a:spcBef>
              <a:spcAft>
                <a:spcPts val="0"/>
              </a:spcAft>
              <a:buClr>
                <a:srgbClr val="FFFFFF"/>
              </a:buClr>
              <a:buSzPts val="900"/>
              <a:buChar char="●"/>
              <a:defRPr sz="900">
                <a:solidFill>
                  <a:srgbClr val="FFFFFF"/>
                </a:solidFill>
              </a:defRPr>
            </a:lvl4pPr>
            <a:lvl5pPr indent="-285750" lvl="4" marL="2286000" rtl="0" algn="l">
              <a:lnSpc>
                <a:spcPct val="110000"/>
              </a:lnSpc>
              <a:spcBef>
                <a:spcPts val="500"/>
              </a:spcBef>
              <a:spcAft>
                <a:spcPts val="0"/>
              </a:spcAft>
              <a:buClr>
                <a:srgbClr val="FFFFFF"/>
              </a:buClr>
              <a:buSzPts val="900"/>
              <a:buChar char="○"/>
              <a:defRPr>
                <a:solidFill>
                  <a:srgbClr val="FFFFFF"/>
                </a:solidFill>
              </a:defRPr>
            </a:lvl5pPr>
            <a:lvl6pPr indent="-285750" lvl="5" marL="2743200" rtl="0" algn="l">
              <a:lnSpc>
                <a:spcPct val="110000"/>
              </a:lnSpc>
              <a:spcBef>
                <a:spcPts val="500"/>
              </a:spcBef>
              <a:spcAft>
                <a:spcPts val="0"/>
              </a:spcAft>
              <a:buClr>
                <a:srgbClr val="FFFFFF"/>
              </a:buClr>
              <a:buSzPts val="900"/>
              <a:buChar char="■"/>
              <a:defRPr>
                <a:solidFill>
                  <a:srgbClr val="FFFFFF"/>
                </a:solidFill>
              </a:defRPr>
            </a:lvl6pPr>
            <a:lvl7pPr indent="-285750" lvl="6" marL="3200400" rtl="0" algn="l">
              <a:lnSpc>
                <a:spcPct val="110000"/>
              </a:lnSpc>
              <a:spcBef>
                <a:spcPts val="500"/>
              </a:spcBef>
              <a:spcAft>
                <a:spcPts val="0"/>
              </a:spcAft>
              <a:buClr>
                <a:srgbClr val="FFFFFF"/>
              </a:buClr>
              <a:buSzPts val="900"/>
              <a:buChar char="●"/>
              <a:defRPr>
                <a:solidFill>
                  <a:srgbClr val="FFFFFF"/>
                </a:solidFill>
              </a:defRPr>
            </a:lvl7pPr>
            <a:lvl8pPr indent="-285750" lvl="7" marL="3657600" rtl="0" algn="l">
              <a:lnSpc>
                <a:spcPct val="110000"/>
              </a:lnSpc>
              <a:spcBef>
                <a:spcPts val="500"/>
              </a:spcBef>
              <a:spcAft>
                <a:spcPts val="0"/>
              </a:spcAft>
              <a:buClr>
                <a:srgbClr val="FFFFFF"/>
              </a:buClr>
              <a:buSzPts val="900"/>
              <a:buChar char="○"/>
              <a:defRPr>
                <a:solidFill>
                  <a:srgbClr val="FFFFFF"/>
                </a:solidFill>
              </a:defRPr>
            </a:lvl8pPr>
            <a:lvl9pPr indent="-285750" lvl="8" marL="4114800" rtl="0" algn="l">
              <a:lnSpc>
                <a:spcPct val="110000"/>
              </a:lnSpc>
              <a:spcBef>
                <a:spcPts val="500"/>
              </a:spcBef>
              <a:spcAft>
                <a:spcPts val="500"/>
              </a:spcAft>
              <a:buClr>
                <a:srgbClr val="FFFFFF"/>
              </a:buClr>
              <a:buSzPts val="900"/>
              <a:buChar char="■"/>
              <a:defRPr>
                <a:solidFill>
                  <a:srgbClr val="FFFFFF"/>
                </a:solidFill>
              </a:defRPr>
            </a:lvl9pPr>
          </a:lstStyle>
          <a:p/>
        </p:txBody>
      </p:sp>
      <p:sp>
        <p:nvSpPr>
          <p:cNvPr id="214" name="Google Shape;214;p53"/>
          <p:cNvSpPr txBox="1"/>
          <p:nvPr/>
        </p:nvSpPr>
        <p:spPr>
          <a:xfrm>
            <a:off x="8184125" y="4714425"/>
            <a:ext cx="548700" cy="188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700">
                <a:solidFill>
                  <a:srgbClr val="FFFFFF"/>
                </a:solidFill>
                <a:latin typeface="Open Sans Light"/>
                <a:ea typeface="Open Sans Light"/>
                <a:cs typeface="Open Sans Light"/>
                <a:sym typeface="Open Sans Light"/>
              </a:rPr>
              <a:t>‹#›</a:t>
            </a:fld>
            <a:endParaRPr sz="700">
              <a:solidFill>
                <a:srgbClr val="FFFFFF"/>
              </a:solidFill>
              <a:latin typeface="Open Sans Light"/>
              <a:ea typeface="Open Sans Light"/>
              <a:cs typeface="Open Sans Light"/>
              <a:sym typeface="Open Sans 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7">
    <p:spTree>
      <p:nvGrpSpPr>
        <p:cNvPr id="215" name="Shape 215"/>
        <p:cNvGrpSpPr/>
        <p:nvPr/>
      </p:nvGrpSpPr>
      <p:grpSpPr>
        <a:xfrm>
          <a:off x="0" y="0"/>
          <a:ext cx="0" cy="0"/>
          <a:chOff x="0" y="0"/>
          <a:chExt cx="0" cy="0"/>
        </a:xfrm>
      </p:grpSpPr>
      <p:sp>
        <p:nvSpPr>
          <p:cNvPr id="216" name="Google Shape;21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7" name="Google Shape;21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18" name="Google Shape;21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1">
  <p:cSld name="Content_3">
    <p:spTree>
      <p:nvGrpSpPr>
        <p:cNvPr id="219" name="Shape 219"/>
        <p:cNvGrpSpPr/>
        <p:nvPr/>
      </p:nvGrpSpPr>
      <p:grpSpPr>
        <a:xfrm>
          <a:off x="0" y="0"/>
          <a:ext cx="0" cy="0"/>
          <a:chOff x="0" y="0"/>
          <a:chExt cx="0" cy="0"/>
        </a:xfrm>
      </p:grpSpPr>
      <p:sp>
        <p:nvSpPr>
          <p:cNvPr id="220" name="Google Shape;220;p55"/>
          <p:cNvSpPr txBox="1"/>
          <p:nvPr>
            <p:ph type="title"/>
          </p:nvPr>
        </p:nvSpPr>
        <p:spPr>
          <a:xfrm>
            <a:off x="457200" y="269488"/>
            <a:ext cx="8229600" cy="460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Open Sans Light"/>
              <a:buNone/>
              <a:defRPr b="1" i="0" sz="2400" u="none" cap="none" strike="noStrike">
                <a:solidFill>
                  <a:srgbClr val="000000"/>
                </a:solidFill>
                <a:latin typeface="Open Sans ExtraBold"/>
                <a:ea typeface="Open Sans ExtraBold"/>
                <a:cs typeface="Open Sans ExtraBold"/>
                <a:sym typeface="Open Sans ExtraBold"/>
              </a:defRPr>
            </a:lvl1pPr>
            <a:lvl2pPr lvl="1"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9pPr>
          </a:lstStyle>
          <a:p/>
        </p:txBody>
      </p:sp>
      <p:sp>
        <p:nvSpPr>
          <p:cNvPr id="221" name="Google Shape;221;p55"/>
          <p:cNvSpPr txBox="1"/>
          <p:nvPr>
            <p:ph idx="1" type="body"/>
          </p:nvPr>
        </p:nvSpPr>
        <p:spPr>
          <a:xfrm>
            <a:off x="457200" y="830633"/>
            <a:ext cx="8229600" cy="37257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285750" lvl="4" marL="2286000" marR="0" rtl="0" algn="l">
              <a:lnSpc>
                <a:spcPct val="115000"/>
              </a:lnSpc>
              <a:spcBef>
                <a:spcPts val="800"/>
              </a:spcBef>
              <a:spcAft>
                <a:spcPts val="0"/>
              </a:spcAft>
              <a:buClr>
                <a:schemeClr val="dk1"/>
              </a:buClr>
              <a:buSzPts val="900"/>
              <a:buFont typeface="Open Sans"/>
              <a:buChar char="○"/>
              <a:defRPr b="0" i="0" sz="900" u="none" cap="none" strike="noStrike">
                <a:solidFill>
                  <a:schemeClr val="dk1"/>
                </a:solidFill>
                <a:latin typeface="Open Sans"/>
                <a:ea typeface="Open Sans"/>
                <a:cs typeface="Open Sans"/>
                <a:sym typeface="Open Sans"/>
              </a:defRPr>
            </a:lvl5pPr>
            <a:lvl6pPr indent="-279400" lvl="5" marL="27432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6pPr>
            <a:lvl7pPr indent="-279400" lvl="6" marL="32004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7pPr>
            <a:lvl8pPr indent="-279400" lvl="7" marL="36576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8pPr>
            <a:lvl9pPr indent="-279400" lvl="8" marL="4114800" marR="0" rtl="0" algn="l">
              <a:lnSpc>
                <a:spcPct val="115000"/>
              </a:lnSpc>
              <a:spcBef>
                <a:spcPts val="800"/>
              </a:spcBef>
              <a:spcAft>
                <a:spcPts val="80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ontent_4">
    <p:spTree>
      <p:nvGrpSpPr>
        <p:cNvPr id="222" name="Shape 222"/>
        <p:cNvGrpSpPr/>
        <p:nvPr/>
      </p:nvGrpSpPr>
      <p:grpSpPr>
        <a:xfrm>
          <a:off x="0" y="0"/>
          <a:ext cx="0" cy="0"/>
          <a:chOff x="0" y="0"/>
          <a:chExt cx="0" cy="0"/>
        </a:xfrm>
      </p:grpSpPr>
      <p:sp>
        <p:nvSpPr>
          <p:cNvPr id="223" name="Google Shape;223;p56"/>
          <p:cNvSpPr txBox="1"/>
          <p:nvPr>
            <p:ph type="title"/>
          </p:nvPr>
        </p:nvSpPr>
        <p:spPr>
          <a:xfrm>
            <a:off x="457200" y="269488"/>
            <a:ext cx="8229600" cy="460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Open Sans Light"/>
              <a:buNone/>
              <a:defRPr b="1" i="0" sz="2400" u="none" cap="none" strike="noStrike">
                <a:solidFill>
                  <a:srgbClr val="000000"/>
                </a:solidFill>
                <a:latin typeface="Open Sans ExtraBold"/>
                <a:ea typeface="Open Sans ExtraBold"/>
                <a:cs typeface="Open Sans ExtraBold"/>
                <a:sym typeface="Open Sans ExtraBold"/>
              </a:defRPr>
            </a:lvl1pPr>
            <a:lvl2pPr lvl="1"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9pPr>
          </a:lstStyle>
          <a:p/>
        </p:txBody>
      </p:sp>
      <p:sp>
        <p:nvSpPr>
          <p:cNvPr id="224" name="Google Shape;224;p56"/>
          <p:cNvSpPr txBox="1"/>
          <p:nvPr>
            <p:ph idx="1" type="body"/>
          </p:nvPr>
        </p:nvSpPr>
        <p:spPr>
          <a:xfrm>
            <a:off x="457200" y="830633"/>
            <a:ext cx="8229600" cy="37257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285750" lvl="4" marL="2286000" marR="0" rtl="0" algn="l">
              <a:lnSpc>
                <a:spcPct val="115000"/>
              </a:lnSpc>
              <a:spcBef>
                <a:spcPts val="800"/>
              </a:spcBef>
              <a:spcAft>
                <a:spcPts val="0"/>
              </a:spcAft>
              <a:buClr>
                <a:schemeClr val="dk1"/>
              </a:buClr>
              <a:buSzPts val="900"/>
              <a:buFont typeface="Open Sans"/>
              <a:buChar char="○"/>
              <a:defRPr b="0" i="0" sz="900" u="none" cap="none" strike="noStrike">
                <a:solidFill>
                  <a:schemeClr val="dk1"/>
                </a:solidFill>
                <a:latin typeface="Open Sans"/>
                <a:ea typeface="Open Sans"/>
                <a:cs typeface="Open Sans"/>
                <a:sym typeface="Open Sans"/>
              </a:defRPr>
            </a:lvl5pPr>
            <a:lvl6pPr indent="-279400" lvl="5" marL="27432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6pPr>
            <a:lvl7pPr indent="-279400" lvl="6" marL="32004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7pPr>
            <a:lvl8pPr indent="-279400" lvl="7" marL="36576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8pPr>
            <a:lvl9pPr indent="-279400" lvl="8" marL="4114800" marR="0" rtl="0" algn="l">
              <a:lnSpc>
                <a:spcPct val="115000"/>
              </a:lnSpc>
              <a:spcBef>
                <a:spcPts val="800"/>
              </a:spcBef>
              <a:spcAft>
                <a:spcPts val="80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p:cSld name="Content_5">
    <p:spTree>
      <p:nvGrpSpPr>
        <p:cNvPr id="225" name="Shape 225"/>
        <p:cNvGrpSpPr/>
        <p:nvPr/>
      </p:nvGrpSpPr>
      <p:grpSpPr>
        <a:xfrm>
          <a:off x="0" y="0"/>
          <a:ext cx="0" cy="0"/>
          <a:chOff x="0" y="0"/>
          <a:chExt cx="0" cy="0"/>
        </a:xfrm>
      </p:grpSpPr>
      <p:sp>
        <p:nvSpPr>
          <p:cNvPr id="226" name="Google Shape;226;p57"/>
          <p:cNvSpPr txBox="1"/>
          <p:nvPr>
            <p:ph type="title"/>
          </p:nvPr>
        </p:nvSpPr>
        <p:spPr>
          <a:xfrm>
            <a:off x="457200" y="269488"/>
            <a:ext cx="8229600" cy="460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800"/>
              <a:buFont typeface="Open Sans Light"/>
              <a:buNone/>
              <a:defRPr b="1" i="0" sz="2400" u="none" cap="none" strike="noStrike">
                <a:solidFill>
                  <a:srgbClr val="000000"/>
                </a:solidFill>
                <a:latin typeface="Open Sans ExtraBold"/>
                <a:ea typeface="Open Sans ExtraBold"/>
                <a:cs typeface="Open Sans ExtraBold"/>
                <a:sym typeface="Open Sans ExtraBold"/>
              </a:defRPr>
            </a:lvl1pPr>
            <a:lvl2pPr lvl="1"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9pPr>
          </a:lstStyle>
          <a:p/>
        </p:txBody>
      </p:sp>
      <p:sp>
        <p:nvSpPr>
          <p:cNvPr id="227" name="Google Shape;227;p57"/>
          <p:cNvSpPr txBox="1"/>
          <p:nvPr>
            <p:ph idx="1" type="body"/>
          </p:nvPr>
        </p:nvSpPr>
        <p:spPr>
          <a:xfrm>
            <a:off x="457200" y="830633"/>
            <a:ext cx="8229600" cy="37257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8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285750" lvl="4" marL="2286000" marR="0" rtl="0" algn="l">
              <a:lnSpc>
                <a:spcPct val="115000"/>
              </a:lnSpc>
              <a:spcBef>
                <a:spcPts val="800"/>
              </a:spcBef>
              <a:spcAft>
                <a:spcPts val="0"/>
              </a:spcAft>
              <a:buClr>
                <a:schemeClr val="dk1"/>
              </a:buClr>
              <a:buSzPts val="900"/>
              <a:buFont typeface="Open Sans"/>
              <a:buChar char="○"/>
              <a:defRPr b="0" i="0" sz="900" u="none" cap="none" strike="noStrike">
                <a:solidFill>
                  <a:schemeClr val="dk1"/>
                </a:solidFill>
                <a:latin typeface="Open Sans"/>
                <a:ea typeface="Open Sans"/>
                <a:cs typeface="Open Sans"/>
                <a:sym typeface="Open Sans"/>
              </a:defRPr>
            </a:lvl5pPr>
            <a:lvl6pPr indent="-279400" lvl="5" marL="27432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6pPr>
            <a:lvl7pPr indent="-279400" lvl="6" marL="32004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7pPr>
            <a:lvl8pPr indent="-279400" lvl="7" marL="3657600" marR="0" rtl="0" algn="l">
              <a:lnSpc>
                <a:spcPct val="115000"/>
              </a:lnSpc>
              <a:spcBef>
                <a:spcPts val="800"/>
              </a:spcBef>
              <a:spcAft>
                <a:spcPts val="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8pPr>
            <a:lvl9pPr indent="-279400" lvl="8" marL="4114800" marR="0" rtl="0" algn="l">
              <a:lnSpc>
                <a:spcPct val="115000"/>
              </a:lnSpc>
              <a:spcBef>
                <a:spcPts val="800"/>
              </a:spcBef>
              <a:spcAft>
                <a:spcPts val="800"/>
              </a:spcAft>
              <a:buClr>
                <a:schemeClr val="dk1"/>
              </a:buClr>
              <a:buSzPts val="800"/>
              <a:buFont typeface="Open Sans"/>
              <a:buChar char="■"/>
              <a:defRPr b="0" i="0" sz="8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in Title &amp; Subtitle_02">
  <p:cSld name="1_Main Title &amp; Subtitle_02">
    <p:spTree>
      <p:nvGrpSpPr>
        <p:cNvPr id="228" name="Shape 228"/>
        <p:cNvGrpSpPr/>
        <p:nvPr/>
      </p:nvGrpSpPr>
      <p:grpSpPr>
        <a:xfrm>
          <a:off x="0" y="0"/>
          <a:ext cx="0" cy="0"/>
          <a:chOff x="0" y="0"/>
          <a:chExt cx="0" cy="0"/>
        </a:xfrm>
      </p:grpSpPr>
      <p:sp>
        <p:nvSpPr>
          <p:cNvPr id="229" name="Google Shape;229;p58"/>
          <p:cNvSpPr txBox="1"/>
          <p:nvPr>
            <p:ph idx="1" type="body"/>
          </p:nvPr>
        </p:nvSpPr>
        <p:spPr>
          <a:xfrm>
            <a:off x="387819" y="730530"/>
            <a:ext cx="8368500" cy="173400"/>
          </a:xfrm>
          <a:prstGeom prst="rect">
            <a:avLst/>
          </a:prstGeom>
          <a:noFill/>
          <a:ln>
            <a:noFill/>
          </a:ln>
        </p:spPr>
        <p:txBody>
          <a:bodyPr anchorCtr="0" anchor="ctr" bIns="0" lIns="0" spcFirstLastPara="1" rIns="0" wrap="square" tIns="0">
            <a:noAutofit/>
          </a:bodyPr>
          <a:lstStyle>
            <a:lvl1pPr indent="-228600" lvl="0" marL="457200" marR="0" rtl="0" algn="l">
              <a:lnSpc>
                <a:spcPct val="115000"/>
              </a:lnSpc>
              <a:spcBef>
                <a:spcPts val="22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indent="-228600" lvl="1" marL="914400" marR="0" rtl="0" algn="l">
              <a:lnSpc>
                <a:spcPct val="115000"/>
              </a:lnSpc>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15000"/>
              </a:lnSpc>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15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15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15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15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15000"/>
              </a:lnSpc>
              <a:spcBef>
                <a:spcPts val="12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15000"/>
              </a:lnSpc>
              <a:spcBef>
                <a:spcPts val="1200"/>
              </a:spcBef>
              <a:spcAft>
                <a:spcPts val="120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230" name="Google Shape;230;p58"/>
          <p:cNvSpPr txBox="1"/>
          <p:nvPr>
            <p:ph type="title"/>
          </p:nvPr>
        </p:nvSpPr>
        <p:spPr>
          <a:xfrm>
            <a:off x="387819" y="282611"/>
            <a:ext cx="8368500" cy="409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5B5B5B"/>
              </a:buClr>
              <a:buSzPts val="2800"/>
              <a:buFont typeface="Arial"/>
              <a:buNone/>
              <a:defRPr b="0" i="0" sz="2800" u="none" cap="none" strike="noStrike">
                <a:solidFill>
                  <a:srgbClr val="5B5B5B"/>
                </a:solidFill>
                <a:latin typeface="Arial"/>
                <a:ea typeface="Arial"/>
                <a:cs typeface="Arial"/>
                <a:sym typeface="Arial"/>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 Layout 1">
  <p:cSld name="CUSTOM_10_2_1">
    <p:bg>
      <p:bgPr>
        <a:solidFill>
          <a:srgbClr val="FFFFFF"/>
        </a:solidFill>
      </p:bgPr>
    </p:bg>
    <p:spTree>
      <p:nvGrpSpPr>
        <p:cNvPr id="231" name="Shape 231"/>
        <p:cNvGrpSpPr/>
        <p:nvPr/>
      </p:nvGrpSpPr>
      <p:grpSpPr>
        <a:xfrm>
          <a:off x="0" y="0"/>
          <a:ext cx="0" cy="0"/>
          <a:chOff x="0" y="0"/>
          <a:chExt cx="0" cy="0"/>
        </a:xfrm>
      </p:grpSpPr>
      <p:sp>
        <p:nvSpPr>
          <p:cNvPr id="232" name="Google Shape;232;p59"/>
          <p:cNvSpPr txBox="1"/>
          <p:nvPr>
            <p:ph idx="1" type="subTitle"/>
          </p:nvPr>
        </p:nvSpPr>
        <p:spPr>
          <a:xfrm>
            <a:off x="411425" y="788300"/>
            <a:ext cx="8321400" cy="296100"/>
          </a:xfrm>
          <a:prstGeom prst="rect">
            <a:avLst/>
          </a:prstGeom>
          <a:noFill/>
          <a:ln>
            <a:noFill/>
          </a:ln>
        </p:spPr>
        <p:txBody>
          <a:bodyPr anchorCtr="0" anchor="t" bIns="0" lIns="0" spcFirstLastPara="1" rIns="0" wrap="square" tIns="0">
            <a:noAutofit/>
          </a:bodyPr>
          <a:lstStyle>
            <a:lvl1pPr lvl="0" rtl="0" algn="l">
              <a:lnSpc>
                <a:spcPct val="100000"/>
              </a:lnSpc>
              <a:spcBef>
                <a:spcPts val="500"/>
              </a:spcBef>
              <a:spcAft>
                <a:spcPts val="0"/>
              </a:spcAft>
              <a:buSzPts val="1600"/>
              <a:buFont typeface="Open Sans"/>
              <a:buNone/>
              <a:defRPr sz="1400">
                <a:solidFill>
                  <a:schemeClr val="dk1"/>
                </a:solidFill>
                <a:latin typeface="Open Sans"/>
                <a:ea typeface="Open Sans"/>
                <a:cs typeface="Open Sans"/>
                <a:sym typeface="Open Sans"/>
              </a:defRPr>
            </a:lvl1pPr>
            <a:lvl2pPr lvl="1" rtl="0" algn="l">
              <a:lnSpc>
                <a:spcPct val="100000"/>
              </a:lnSpc>
              <a:spcBef>
                <a:spcPts val="1000"/>
              </a:spcBef>
              <a:spcAft>
                <a:spcPts val="0"/>
              </a:spcAft>
              <a:buSzPts val="1700"/>
              <a:buNone/>
              <a:defRPr sz="15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500"/>
              <a:buNone/>
              <a:defRPr sz="15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300"/>
              <a:buNone/>
              <a:defRPr sz="15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1000"/>
              <a:buNone/>
              <a:defRPr sz="15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1000"/>
              <a:buNone/>
              <a:defRPr sz="1500">
                <a:solidFill>
                  <a:schemeClr val="dk1"/>
                </a:solidFill>
                <a:latin typeface="Open Sans SemiBold"/>
                <a:ea typeface="Open Sans SemiBold"/>
                <a:cs typeface="Open Sans SemiBold"/>
                <a:sym typeface="Open Sans SemiBold"/>
              </a:defRPr>
            </a:lvl9pPr>
          </a:lstStyle>
          <a:p/>
        </p:txBody>
      </p:sp>
      <p:sp>
        <p:nvSpPr>
          <p:cNvPr id="233" name="Google Shape;233;p59"/>
          <p:cNvSpPr txBox="1"/>
          <p:nvPr>
            <p:ph type="title"/>
          </p:nvPr>
        </p:nvSpPr>
        <p:spPr>
          <a:xfrm>
            <a:off x="411425" y="282200"/>
            <a:ext cx="8321400" cy="506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400"/>
              <a:buFont typeface="Open Sans Light"/>
              <a:buNone/>
              <a:defRPr i="0" sz="2400" u="none" cap="none" strike="noStrike">
                <a:solidFill>
                  <a:srgbClr val="000000"/>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3000"/>
              <a:buFont typeface="Open Sans"/>
              <a:buNone/>
              <a:defRPr i="0" sz="3000" u="none" cap="none" strike="noStrike">
                <a:solidFill>
                  <a:srgbClr val="000000"/>
                </a:solidFill>
                <a:latin typeface="Open Sans"/>
                <a:ea typeface="Open Sans"/>
                <a:cs typeface="Open Sans"/>
                <a:sym typeface="Open Sans"/>
              </a:defRPr>
            </a:lvl9pPr>
          </a:lstStyle>
          <a:p/>
        </p:txBody>
      </p:sp>
      <p:sp>
        <p:nvSpPr>
          <p:cNvPr id="234" name="Google Shape;234;p59"/>
          <p:cNvSpPr txBox="1"/>
          <p:nvPr/>
        </p:nvSpPr>
        <p:spPr>
          <a:xfrm>
            <a:off x="8542347" y="4725411"/>
            <a:ext cx="381000" cy="15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SzPts val="1000"/>
              <a:buFont typeface="Trebuchet MS"/>
              <a:buNone/>
            </a:pPr>
            <a:fld id="{00000000-1234-1234-1234-123412341234}" type="slidenum">
              <a:rPr lang="en" sz="800">
                <a:solidFill>
                  <a:srgbClr val="666666"/>
                </a:solidFill>
                <a:latin typeface="Open Sans Light"/>
                <a:ea typeface="Open Sans Light"/>
                <a:cs typeface="Open Sans Light"/>
                <a:sym typeface="Open Sans Light"/>
              </a:rPr>
              <a:t>‹#›</a:t>
            </a:fld>
            <a:endParaRPr sz="800">
              <a:solidFill>
                <a:srgbClr val="666666"/>
              </a:solidFill>
              <a:latin typeface="Open Sans Light"/>
              <a:ea typeface="Open Sans Light"/>
              <a:cs typeface="Open Sans Light"/>
              <a:sym typeface="Open Sans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itle 2">
  <p:cSld name="CUSTOM_7_4">
    <p:spTree>
      <p:nvGrpSpPr>
        <p:cNvPr id="235" name="Shape 235"/>
        <p:cNvGrpSpPr/>
        <p:nvPr/>
      </p:nvGrpSpPr>
      <p:grpSpPr>
        <a:xfrm>
          <a:off x="0" y="0"/>
          <a:ext cx="0" cy="0"/>
          <a:chOff x="0" y="0"/>
          <a:chExt cx="0" cy="0"/>
        </a:xfrm>
      </p:grpSpPr>
      <p:sp>
        <p:nvSpPr>
          <p:cNvPr id="236" name="Google Shape;236;p60"/>
          <p:cNvSpPr txBox="1"/>
          <p:nvPr>
            <p:ph type="title"/>
          </p:nvPr>
        </p:nvSpPr>
        <p:spPr>
          <a:xfrm>
            <a:off x="411300" y="310550"/>
            <a:ext cx="8321400" cy="720300"/>
          </a:xfrm>
          <a:prstGeom prst="rect">
            <a:avLst/>
          </a:prstGeom>
          <a:noFill/>
          <a:ln>
            <a:noFill/>
          </a:ln>
        </p:spPr>
        <p:txBody>
          <a:bodyPr anchorCtr="0" anchor="b" bIns="0" lIns="0" spcFirstLastPara="1" rIns="0" wrap="square" tIns="0">
            <a:noAutofit/>
          </a:bodyPr>
          <a:lstStyle>
            <a:lvl1pPr lvl="0" rtl="0" algn="ctr">
              <a:lnSpc>
                <a:spcPct val="115000"/>
              </a:lnSpc>
              <a:spcBef>
                <a:spcPts val="0"/>
              </a:spcBef>
              <a:spcAft>
                <a:spcPts val="0"/>
              </a:spcAft>
              <a:buSzPts val="2800"/>
              <a:buNone/>
              <a:defRPr>
                <a:solidFill>
                  <a:schemeClr val="dk1"/>
                </a:solidFill>
              </a:defRPr>
            </a:lvl1pPr>
            <a:lvl2pPr lvl="1" rtl="0" algn="l">
              <a:lnSpc>
                <a:spcPct val="100000"/>
              </a:lnSpc>
              <a:spcBef>
                <a:spcPts val="0"/>
              </a:spcBef>
              <a:spcAft>
                <a:spcPts val="0"/>
              </a:spcAft>
              <a:buSzPts val="3000"/>
              <a:buNone/>
              <a:defRPr sz="5600">
                <a:solidFill>
                  <a:schemeClr val="lt1"/>
                </a:solidFill>
              </a:defRPr>
            </a:lvl2pPr>
            <a:lvl3pPr lvl="2" rtl="0" algn="l">
              <a:lnSpc>
                <a:spcPct val="100000"/>
              </a:lnSpc>
              <a:spcBef>
                <a:spcPts val="0"/>
              </a:spcBef>
              <a:spcAft>
                <a:spcPts val="0"/>
              </a:spcAft>
              <a:buSzPts val="3000"/>
              <a:buNone/>
              <a:defRPr sz="5600">
                <a:solidFill>
                  <a:schemeClr val="lt1"/>
                </a:solidFill>
              </a:defRPr>
            </a:lvl3pPr>
            <a:lvl4pPr lvl="3" rtl="0" algn="l">
              <a:lnSpc>
                <a:spcPct val="100000"/>
              </a:lnSpc>
              <a:spcBef>
                <a:spcPts val="0"/>
              </a:spcBef>
              <a:spcAft>
                <a:spcPts val="0"/>
              </a:spcAft>
              <a:buSzPts val="3000"/>
              <a:buNone/>
              <a:defRPr sz="5600">
                <a:solidFill>
                  <a:schemeClr val="lt1"/>
                </a:solidFill>
              </a:defRPr>
            </a:lvl4pPr>
            <a:lvl5pPr lvl="4" rtl="0" algn="l">
              <a:lnSpc>
                <a:spcPct val="100000"/>
              </a:lnSpc>
              <a:spcBef>
                <a:spcPts val="0"/>
              </a:spcBef>
              <a:spcAft>
                <a:spcPts val="0"/>
              </a:spcAft>
              <a:buSzPts val="3000"/>
              <a:buNone/>
              <a:defRPr sz="5600">
                <a:solidFill>
                  <a:schemeClr val="lt1"/>
                </a:solidFill>
              </a:defRPr>
            </a:lvl5pPr>
            <a:lvl6pPr lvl="5" rtl="0" algn="l">
              <a:lnSpc>
                <a:spcPct val="100000"/>
              </a:lnSpc>
              <a:spcBef>
                <a:spcPts val="0"/>
              </a:spcBef>
              <a:spcAft>
                <a:spcPts val="0"/>
              </a:spcAft>
              <a:buSzPts val="3000"/>
              <a:buNone/>
              <a:defRPr sz="5600">
                <a:solidFill>
                  <a:schemeClr val="lt1"/>
                </a:solidFill>
              </a:defRPr>
            </a:lvl6pPr>
            <a:lvl7pPr lvl="6" rtl="0" algn="l">
              <a:lnSpc>
                <a:spcPct val="100000"/>
              </a:lnSpc>
              <a:spcBef>
                <a:spcPts val="0"/>
              </a:spcBef>
              <a:spcAft>
                <a:spcPts val="0"/>
              </a:spcAft>
              <a:buSzPts val="3000"/>
              <a:buNone/>
              <a:defRPr sz="5600">
                <a:solidFill>
                  <a:schemeClr val="lt1"/>
                </a:solidFill>
              </a:defRPr>
            </a:lvl7pPr>
            <a:lvl8pPr lvl="7" rtl="0" algn="l">
              <a:lnSpc>
                <a:spcPct val="100000"/>
              </a:lnSpc>
              <a:spcBef>
                <a:spcPts val="0"/>
              </a:spcBef>
              <a:spcAft>
                <a:spcPts val="0"/>
              </a:spcAft>
              <a:buSzPts val="3000"/>
              <a:buNone/>
              <a:defRPr sz="5600">
                <a:solidFill>
                  <a:schemeClr val="lt1"/>
                </a:solidFill>
              </a:defRPr>
            </a:lvl8pPr>
            <a:lvl9pPr lvl="8" rtl="0" algn="l">
              <a:lnSpc>
                <a:spcPct val="100000"/>
              </a:lnSpc>
              <a:spcBef>
                <a:spcPts val="0"/>
              </a:spcBef>
              <a:spcAft>
                <a:spcPts val="0"/>
              </a:spcAft>
              <a:buSzPts val="3000"/>
              <a:buNone/>
              <a:defRPr sz="5600">
                <a:solidFill>
                  <a:schemeClr val="lt1"/>
                </a:solidFill>
              </a:defRPr>
            </a:lvl9pPr>
          </a:lstStyle>
          <a:p/>
        </p:txBody>
      </p:sp>
      <p:sp>
        <p:nvSpPr>
          <p:cNvPr id="237" name="Google Shape;237;p60"/>
          <p:cNvSpPr txBox="1"/>
          <p:nvPr>
            <p:ph idx="1" type="subTitle"/>
          </p:nvPr>
        </p:nvSpPr>
        <p:spPr>
          <a:xfrm>
            <a:off x="411300" y="1030850"/>
            <a:ext cx="8321400" cy="384000"/>
          </a:xfrm>
          <a:prstGeom prst="rect">
            <a:avLst/>
          </a:prstGeom>
          <a:noFill/>
          <a:ln>
            <a:noFill/>
          </a:ln>
        </p:spPr>
        <p:txBody>
          <a:bodyPr anchorCtr="0" anchor="t" bIns="0" lIns="0" spcFirstLastPara="1" rIns="0" wrap="square" tIns="0">
            <a:noAutofit/>
          </a:bodyPr>
          <a:lstStyle>
            <a:lvl1pPr lvl="0" rtl="0" algn="ctr">
              <a:lnSpc>
                <a:spcPct val="100000"/>
              </a:lnSpc>
              <a:spcBef>
                <a:spcPts val="500"/>
              </a:spcBef>
              <a:spcAft>
                <a:spcPts val="0"/>
              </a:spcAft>
              <a:buSzPts val="1800"/>
              <a:buNone/>
              <a:defRPr i="1" sz="1400">
                <a:solidFill>
                  <a:srgbClr val="5E5E5E"/>
                </a:solidFill>
                <a:latin typeface="Open Sans"/>
                <a:ea typeface="Open Sans"/>
                <a:cs typeface="Open Sans"/>
                <a:sym typeface="Open Sans"/>
              </a:defRPr>
            </a:lvl1pPr>
            <a:lvl2pPr lvl="1" rtl="0" algn="l">
              <a:lnSpc>
                <a:spcPct val="100000"/>
              </a:lnSpc>
              <a:spcBef>
                <a:spcPts val="1000"/>
              </a:spcBef>
              <a:spcAft>
                <a:spcPts val="0"/>
              </a:spcAft>
              <a:buSzPts val="1600"/>
              <a:buNone/>
              <a:defRPr>
                <a:solidFill>
                  <a:schemeClr val="lt1"/>
                </a:solidFill>
              </a:defRPr>
            </a:lvl2pPr>
            <a:lvl3pPr lvl="2" rtl="0" algn="l">
              <a:lnSpc>
                <a:spcPct val="100000"/>
              </a:lnSpc>
              <a:spcBef>
                <a:spcPts val="1000"/>
              </a:spcBef>
              <a:spcAft>
                <a:spcPts val="0"/>
              </a:spcAft>
              <a:buSzPts val="1400"/>
              <a:buNone/>
              <a:defRPr>
                <a:solidFill>
                  <a:schemeClr val="lt1"/>
                </a:solidFill>
              </a:defRPr>
            </a:lvl3pPr>
            <a:lvl4pPr lvl="3" rtl="0" algn="l">
              <a:lnSpc>
                <a:spcPct val="100000"/>
              </a:lnSpc>
              <a:spcBef>
                <a:spcPts val="1000"/>
              </a:spcBef>
              <a:spcAft>
                <a:spcPts val="0"/>
              </a:spcAft>
              <a:buSzPts val="1200"/>
              <a:buNone/>
              <a:defRPr>
                <a:solidFill>
                  <a:schemeClr val="lt1"/>
                </a:solidFill>
              </a:defRPr>
            </a:lvl4pPr>
            <a:lvl5pPr lvl="4" rtl="0" algn="l">
              <a:lnSpc>
                <a:spcPct val="100000"/>
              </a:lnSpc>
              <a:spcBef>
                <a:spcPts val="1000"/>
              </a:spcBef>
              <a:spcAft>
                <a:spcPts val="0"/>
              </a:spcAft>
              <a:buSzPts val="900"/>
              <a:buNone/>
              <a:defRPr>
                <a:solidFill>
                  <a:schemeClr val="lt1"/>
                </a:solidFill>
              </a:defRPr>
            </a:lvl5pPr>
            <a:lvl6pPr lvl="5" rtl="0" algn="l">
              <a:lnSpc>
                <a:spcPct val="100000"/>
              </a:lnSpc>
              <a:spcBef>
                <a:spcPts val="1000"/>
              </a:spcBef>
              <a:spcAft>
                <a:spcPts val="0"/>
              </a:spcAft>
              <a:buSzPts val="900"/>
              <a:buNone/>
              <a:defRPr>
                <a:solidFill>
                  <a:schemeClr val="lt1"/>
                </a:solidFill>
              </a:defRPr>
            </a:lvl6pPr>
            <a:lvl7pPr lvl="6" rtl="0" algn="l">
              <a:lnSpc>
                <a:spcPct val="100000"/>
              </a:lnSpc>
              <a:spcBef>
                <a:spcPts val="1000"/>
              </a:spcBef>
              <a:spcAft>
                <a:spcPts val="0"/>
              </a:spcAft>
              <a:buSzPts val="900"/>
              <a:buNone/>
              <a:defRPr>
                <a:solidFill>
                  <a:schemeClr val="lt1"/>
                </a:solidFill>
              </a:defRPr>
            </a:lvl7pPr>
            <a:lvl8pPr lvl="7" rtl="0" algn="l">
              <a:lnSpc>
                <a:spcPct val="100000"/>
              </a:lnSpc>
              <a:spcBef>
                <a:spcPts val="1000"/>
              </a:spcBef>
              <a:spcAft>
                <a:spcPts val="0"/>
              </a:spcAft>
              <a:buSzPts val="900"/>
              <a:buNone/>
              <a:defRPr>
                <a:solidFill>
                  <a:schemeClr val="lt1"/>
                </a:solidFill>
              </a:defRPr>
            </a:lvl8pPr>
            <a:lvl9pPr lvl="8" rtl="0" algn="l">
              <a:lnSpc>
                <a:spcPct val="100000"/>
              </a:lnSpc>
              <a:spcBef>
                <a:spcPts val="1000"/>
              </a:spcBef>
              <a:spcAft>
                <a:spcPts val="1000"/>
              </a:spcAft>
              <a:buSzPts val="900"/>
              <a:buNone/>
              <a:defRPr>
                <a:solidFill>
                  <a:schemeClr val="lt1"/>
                </a:solidFill>
              </a:defRPr>
            </a:lvl9pPr>
          </a:lstStyle>
          <a:p/>
        </p:txBody>
      </p:sp>
      <p:sp>
        <p:nvSpPr>
          <p:cNvPr id="238" name="Google Shape;238;p6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239" name="Shape 239"/>
        <p:cNvGrpSpPr/>
        <p:nvPr/>
      </p:nvGrpSpPr>
      <p:grpSpPr>
        <a:xfrm>
          <a:off x="0" y="0"/>
          <a:ext cx="0" cy="0"/>
          <a:chOff x="0" y="0"/>
          <a:chExt cx="0" cy="0"/>
        </a:xfrm>
      </p:grpSpPr>
      <p:sp>
        <p:nvSpPr>
          <p:cNvPr id="240" name="Google Shape;240;p6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6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4" name="Shape 34"/>
        <p:cNvGrpSpPr/>
        <p:nvPr/>
      </p:nvGrpSpPr>
      <p:grpSpPr>
        <a:xfrm>
          <a:off x="0" y="0"/>
          <a:ext cx="0" cy="0"/>
          <a:chOff x="0" y="0"/>
          <a:chExt cx="0" cy="0"/>
        </a:xfrm>
      </p:grpSpPr>
      <p:sp>
        <p:nvSpPr>
          <p:cNvPr id="35" name="Google Shape;35;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 name="Shape 39"/>
        <p:cNvGrpSpPr/>
        <p:nvPr/>
      </p:nvGrpSpPr>
      <p:grpSpPr>
        <a:xfrm>
          <a:off x="0" y="0"/>
          <a:ext cx="0" cy="0"/>
          <a:chOff x="0" y="0"/>
          <a:chExt cx="0" cy="0"/>
        </a:xfrm>
      </p:grpSpPr>
      <p:sp>
        <p:nvSpPr>
          <p:cNvPr id="40" name="Google Shape;40;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idx="1" type="body"/>
          </p:nvPr>
        </p:nvSpPr>
        <p:spPr>
          <a:xfrm>
            <a:off x="374450" y="1361400"/>
            <a:ext cx="39999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 name="Google Shape;45;p10"/>
          <p:cNvSpPr txBox="1"/>
          <p:nvPr>
            <p:ph idx="2" type="body"/>
          </p:nvPr>
        </p:nvSpPr>
        <p:spPr>
          <a:xfrm>
            <a:off x="4800925"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 name="Google Shape;46;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slideLayout" Target="../slideLayouts/slideLayout53.xml"/><Relationship Id="rId7" Type="http://schemas.openxmlformats.org/officeDocument/2006/relationships/slideLayout" Target="../slideLayouts/slideLayout31.xml"/><Relationship Id="rId8" Type="http://schemas.openxmlformats.org/officeDocument/2006/relationships/slideLayout" Target="../slideLayouts/slideLayout32.xml"/><Relationship Id="rId31" Type="http://schemas.openxmlformats.org/officeDocument/2006/relationships/slideLayout" Target="../slideLayouts/slideLayout55.xml"/><Relationship Id="rId30" Type="http://schemas.openxmlformats.org/officeDocument/2006/relationships/slideLayout" Target="../slideLayouts/slideLayout54.xml"/><Relationship Id="rId11" Type="http://schemas.openxmlformats.org/officeDocument/2006/relationships/slideLayout" Target="../slideLayouts/slideLayout35.xml"/><Relationship Id="rId33" Type="http://schemas.openxmlformats.org/officeDocument/2006/relationships/slideLayout" Target="../slideLayouts/slideLayout57.xml"/><Relationship Id="rId10" Type="http://schemas.openxmlformats.org/officeDocument/2006/relationships/slideLayout" Target="../slideLayouts/slideLayout34.xml"/><Relationship Id="rId32" Type="http://schemas.openxmlformats.org/officeDocument/2006/relationships/slideLayout" Target="../slideLayouts/slideLayout56.xml"/><Relationship Id="rId13" Type="http://schemas.openxmlformats.org/officeDocument/2006/relationships/slideLayout" Target="../slideLayouts/slideLayout37.xml"/><Relationship Id="rId35" Type="http://schemas.openxmlformats.org/officeDocument/2006/relationships/slideLayout" Target="../slideLayouts/slideLayout59.xml"/><Relationship Id="rId12" Type="http://schemas.openxmlformats.org/officeDocument/2006/relationships/slideLayout" Target="../slideLayouts/slideLayout36.xml"/><Relationship Id="rId34" Type="http://schemas.openxmlformats.org/officeDocument/2006/relationships/slideLayout" Target="../slideLayouts/slideLayout58.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36" Type="http://schemas.openxmlformats.org/officeDocument/2006/relationships/theme" Target="../theme/theme3.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1"/>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999999"/>
                </a:solidFill>
                <a:latin typeface="Inter"/>
                <a:ea typeface="Inter"/>
                <a:cs typeface="Inter"/>
                <a:sym typeface="Inter"/>
              </a:rPr>
              <a:t>© </a:t>
            </a:r>
            <a:r>
              <a:rPr lang="en" sz="600">
                <a:solidFill>
                  <a:srgbClr val="999999"/>
                </a:solidFill>
                <a:latin typeface="Inter"/>
                <a:ea typeface="Inter"/>
                <a:cs typeface="Inter"/>
                <a:sym typeface="Inter"/>
              </a:rPr>
              <a:t>2022 </a:t>
            </a:r>
            <a:r>
              <a:rPr i="0" lang="en" sz="600" u="none" cap="none" strike="noStrike">
                <a:solidFill>
                  <a:srgbClr val="999999"/>
                </a:solidFill>
                <a:latin typeface="Inter"/>
                <a:ea typeface="Inter"/>
                <a:cs typeface="Inter"/>
                <a:sym typeface="Inter"/>
              </a:rPr>
              <a:t>Thought</a:t>
            </a:r>
            <a:r>
              <a:rPr lang="en" sz="600">
                <a:solidFill>
                  <a:srgbClr val="999999"/>
                </a:solidFill>
                <a:latin typeface="Inter"/>
                <a:ea typeface="Inter"/>
                <a:cs typeface="Inter"/>
                <a:sym typeface="Inter"/>
              </a:rPr>
              <a:t>w</a:t>
            </a:r>
            <a:r>
              <a:rPr i="0" lang="en" sz="600" u="none" cap="none" strike="noStrike">
                <a:solidFill>
                  <a:srgbClr val="999999"/>
                </a:solidFill>
                <a:latin typeface="Inter"/>
                <a:ea typeface="Inter"/>
                <a:cs typeface="Inter"/>
                <a:sym typeface="Inter"/>
              </a:rPr>
              <a:t>orks   |   Confidential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26"/>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9" name="Google Shape;109;p26"/>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111" name="Google Shape;111;p26"/>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999999"/>
                </a:solidFill>
                <a:latin typeface="Inter"/>
                <a:ea typeface="Inter"/>
                <a:cs typeface="Inter"/>
                <a:sym typeface="Inter"/>
              </a:rPr>
              <a:t>© </a:t>
            </a:r>
            <a:r>
              <a:rPr lang="en" sz="600">
                <a:solidFill>
                  <a:srgbClr val="999999"/>
                </a:solidFill>
                <a:latin typeface="Inter"/>
                <a:ea typeface="Inter"/>
                <a:cs typeface="Inter"/>
                <a:sym typeface="Inter"/>
              </a:rPr>
              <a:t>2021 </a:t>
            </a:r>
            <a:r>
              <a:rPr i="0" lang="en" sz="600" u="none" cap="none" strike="noStrike">
                <a:solidFill>
                  <a:srgbClr val="999999"/>
                </a:solidFill>
                <a:latin typeface="Inter"/>
                <a:ea typeface="Inter"/>
                <a:cs typeface="Inter"/>
                <a:sym typeface="Inter"/>
              </a:rPr>
              <a:t>Thought</a:t>
            </a:r>
            <a:r>
              <a:rPr lang="en" sz="600">
                <a:solidFill>
                  <a:srgbClr val="999999"/>
                </a:solidFill>
                <a:latin typeface="Inter"/>
                <a:ea typeface="Inter"/>
                <a:cs typeface="Inter"/>
                <a:sym typeface="Inter"/>
              </a:rPr>
              <a:t>w</a:t>
            </a:r>
            <a:r>
              <a:rPr i="0" lang="en" sz="600" u="none" cap="none" strike="noStrike">
                <a:solidFill>
                  <a:srgbClr val="999999"/>
                </a:solidFill>
                <a:latin typeface="Inter"/>
                <a:ea typeface="Inter"/>
                <a:cs typeface="Inter"/>
                <a:sym typeface="Inter"/>
              </a:rPr>
              <a:t>orks   |   Confidential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4.png"/><Relationship Id="rId11" Type="http://schemas.openxmlformats.org/officeDocument/2006/relationships/image" Target="../media/image25.png"/><Relationship Id="rId10" Type="http://schemas.openxmlformats.org/officeDocument/2006/relationships/image" Target="../media/image26.png"/><Relationship Id="rId13" Type="http://schemas.openxmlformats.org/officeDocument/2006/relationships/image" Target="../media/image30.png"/><Relationship Id="rId1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62"/>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Quick introduction</a:t>
            </a:r>
            <a:endParaRPr sz="4800">
              <a:solidFill>
                <a:schemeClr val="lt1"/>
              </a:solidFill>
            </a:endParaRPr>
          </a:p>
        </p:txBody>
      </p:sp>
      <p:sp>
        <p:nvSpPr>
          <p:cNvPr id="247" name="Google Shape;24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41" name="Google Shape;441;p71"/>
          <p:cNvCxnSpPr/>
          <p:nvPr/>
        </p:nvCxnSpPr>
        <p:spPr>
          <a:xfrm>
            <a:off x="5165359" y="2935142"/>
            <a:ext cx="243300" cy="327600"/>
          </a:xfrm>
          <a:prstGeom prst="straightConnector1">
            <a:avLst/>
          </a:prstGeom>
          <a:noFill/>
          <a:ln cap="flat" cmpd="sng" w="9525">
            <a:solidFill>
              <a:schemeClr val="dk2"/>
            </a:solidFill>
            <a:prstDash val="dot"/>
            <a:round/>
            <a:headEnd len="med" w="med" type="none"/>
            <a:tailEnd len="med" w="med" type="triangle"/>
          </a:ln>
        </p:spPr>
      </p:cxnSp>
      <p:sp>
        <p:nvSpPr>
          <p:cNvPr id="442" name="Google Shape;442;p71"/>
          <p:cNvSpPr/>
          <p:nvPr/>
        </p:nvSpPr>
        <p:spPr>
          <a:xfrm>
            <a:off x="358700" y="997575"/>
            <a:ext cx="5303400" cy="474300"/>
          </a:xfrm>
          <a:prstGeom prst="rect">
            <a:avLst/>
          </a:prstGeom>
          <a:solidFill>
            <a:srgbClr val="003D4F">
              <a:alpha val="24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1"/>
          <p:cNvSpPr/>
          <p:nvPr/>
        </p:nvSpPr>
        <p:spPr>
          <a:xfrm>
            <a:off x="369000" y="1962370"/>
            <a:ext cx="5316300" cy="2174100"/>
          </a:xfrm>
          <a:prstGeom prst="rect">
            <a:avLst/>
          </a:prstGeom>
          <a:solidFill>
            <a:schemeClr val="lt2"/>
          </a:solidFill>
          <a:ln>
            <a:noFill/>
          </a:ln>
        </p:spPr>
        <p:txBody>
          <a:bodyPr anchorCtr="0" anchor="b" bIns="243800" lIns="243800" spcFirstLastPara="1" rIns="243800" wrap="square" tIns="243800">
            <a:noAutofit/>
          </a:bodyPr>
          <a:lstStyle/>
          <a:p>
            <a:pPr indent="0" lvl="0" marL="0" rtl="0" algn="l">
              <a:spcBef>
                <a:spcPts val="0"/>
              </a:spcBef>
              <a:spcAft>
                <a:spcPts val="0"/>
              </a:spcAft>
              <a:buNone/>
            </a:pPr>
            <a:r>
              <a:t/>
            </a:r>
            <a:endParaRPr sz="3200">
              <a:latin typeface="Open Sans Light"/>
              <a:ea typeface="Open Sans Light"/>
              <a:cs typeface="Open Sans Light"/>
              <a:sym typeface="Open Sans Light"/>
            </a:endParaRPr>
          </a:p>
        </p:txBody>
      </p:sp>
      <p:sp>
        <p:nvSpPr>
          <p:cNvPr id="444" name="Google Shape;444;p71"/>
          <p:cNvSpPr/>
          <p:nvPr/>
        </p:nvSpPr>
        <p:spPr>
          <a:xfrm>
            <a:off x="369000" y="938411"/>
            <a:ext cx="5303400" cy="5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Open Sans Light"/>
              <a:ea typeface="Open Sans Light"/>
              <a:cs typeface="Open Sans Light"/>
              <a:sym typeface="Open Sans Light"/>
            </a:endParaRPr>
          </a:p>
        </p:txBody>
      </p:sp>
      <p:sp>
        <p:nvSpPr>
          <p:cNvPr id="445" name="Google Shape;445;p71"/>
          <p:cNvSpPr/>
          <p:nvPr/>
        </p:nvSpPr>
        <p:spPr>
          <a:xfrm>
            <a:off x="369000" y="1399235"/>
            <a:ext cx="5303400" cy="5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Open Sans Light"/>
              <a:ea typeface="Open Sans Light"/>
              <a:cs typeface="Open Sans Light"/>
              <a:sym typeface="Open Sans Light"/>
            </a:endParaRPr>
          </a:p>
        </p:txBody>
      </p:sp>
      <p:sp>
        <p:nvSpPr>
          <p:cNvPr id="446" name="Google Shape;446;p71"/>
          <p:cNvSpPr/>
          <p:nvPr/>
        </p:nvSpPr>
        <p:spPr>
          <a:xfrm>
            <a:off x="757057" y="2144704"/>
            <a:ext cx="810600" cy="6216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Inter SemiBold"/>
                <a:ea typeface="Inter SemiBold"/>
                <a:cs typeface="Inter SemiBold"/>
                <a:sym typeface="Inter SemiBold"/>
              </a:rPr>
              <a:t>E-Service</a:t>
            </a:r>
            <a:r>
              <a:rPr lang="en" sz="800">
                <a:solidFill>
                  <a:srgbClr val="FFFFFF"/>
                </a:solidFill>
                <a:latin typeface="Inter SemiBold"/>
                <a:ea typeface="Inter SemiBold"/>
                <a:cs typeface="Inter SemiBold"/>
                <a:sym typeface="Inter SemiBold"/>
              </a:rPr>
              <a:t> BFF</a:t>
            </a:r>
            <a:endParaRPr i="1" sz="600">
              <a:solidFill>
                <a:srgbClr val="FFFFFF"/>
              </a:solidFill>
              <a:latin typeface="Inter SemiBold"/>
              <a:ea typeface="Inter SemiBold"/>
              <a:cs typeface="Inter SemiBold"/>
              <a:sym typeface="Inter SemiBold"/>
            </a:endParaRPr>
          </a:p>
        </p:txBody>
      </p:sp>
      <p:sp>
        <p:nvSpPr>
          <p:cNvPr id="447" name="Google Shape;447;p71"/>
          <p:cNvSpPr/>
          <p:nvPr/>
        </p:nvSpPr>
        <p:spPr>
          <a:xfrm>
            <a:off x="2005022" y="2144704"/>
            <a:ext cx="810600" cy="6216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Inter SemiBold"/>
                <a:ea typeface="Inter SemiBold"/>
                <a:cs typeface="Inter SemiBold"/>
                <a:sym typeface="Inter SemiBold"/>
              </a:rPr>
              <a:t>App1 BFF</a:t>
            </a:r>
            <a:endParaRPr i="1" sz="600">
              <a:solidFill>
                <a:srgbClr val="FFFFFF"/>
              </a:solidFill>
              <a:latin typeface="Inter SemiBold"/>
              <a:ea typeface="Inter SemiBold"/>
              <a:cs typeface="Inter SemiBold"/>
              <a:sym typeface="Inter SemiBold"/>
            </a:endParaRPr>
          </a:p>
        </p:txBody>
      </p:sp>
      <p:sp>
        <p:nvSpPr>
          <p:cNvPr id="448" name="Google Shape;448;p71"/>
          <p:cNvSpPr/>
          <p:nvPr/>
        </p:nvSpPr>
        <p:spPr>
          <a:xfrm>
            <a:off x="760253" y="3113823"/>
            <a:ext cx="810600" cy="34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Inter SemiBold"/>
                <a:ea typeface="Inter SemiBold"/>
                <a:cs typeface="Inter SemiBold"/>
                <a:sym typeface="Inter SemiBold"/>
              </a:rPr>
              <a:t>User</a:t>
            </a:r>
            <a:endParaRPr sz="700">
              <a:latin typeface="Inter SemiBold"/>
              <a:ea typeface="Inter SemiBold"/>
              <a:cs typeface="Inter SemiBold"/>
              <a:sym typeface="Inter SemiBold"/>
            </a:endParaRPr>
          </a:p>
        </p:txBody>
      </p:sp>
      <p:sp>
        <p:nvSpPr>
          <p:cNvPr id="449" name="Google Shape;449;p71"/>
          <p:cNvSpPr/>
          <p:nvPr/>
        </p:nvSpPr>
        <p:spPr>
          <a:xfrm>
            <a:off x="3228901" y="2144704"/>
            <a:ext cx="810600" cy="6216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Inter SemiBold"/>
                <a:ea typeface="Inter SemiBold"/>
                <a:cs typeface="Inter SemiBold"/>
                <a:sym typeface="Inter SemiBold"/>
              </a:rPr>
              <a:t>App2</a:t>
            </a:r>
            <a:r>
              <a:rPr lang="en" sz="800">
                <a:solidFill>
                  <a:srgbClr val="FFFFFF"/>
                </a:solidFill>
                <a:latin typeface="Inter SemiBold"/>
                <a:ea typeface="Inter SemiBold"/>
                <a:cs typeface="Inter SemiBold"/>
                <a:sym typeface="Inter SemiBold"/>
              </a:rPr>
              <a:t> BFF</a:t>
            </a:r>
            <a:endParaRPr i="1" sz="600">
              <a:solidFill>
                <a:srgbClr val="FFFFFF"/>
              </a:solidFill>
              <a:latin typeface="Inter SemiBold"/>
              <a:ea typeface="Inter SemiBold"/>
              <a:cs typeface="Inter SemiBold"/>
              <a:sym typeface="Inter SemiBold"/>
            </a:endParaRPr>
          </a:p>
        </p:txBody>
      </p:sp>
      <p:sp>
        <p:nvSpPr>
          <p:cNvPr id="450" name="Google Shape;450;p71"/>
          <p:cNvSpPr/>
          <p:nvPr/>
        </p:nvSpPr>
        <p:spPr>
          <a:xfrm>
            <a:off x="1695118" y="3113823"/>
            <a:ext cx="810600" cy="34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Inter SemiBold"/>
                <a:ea typeface="Inter SemiBold"/>
                <a:cs typeface="Inter SemiBold"/>
                <a:sym typeface="Inter SemiBold"/>
              </a:rPr>
              <a:t>Screening</a:t>
            </a:r>
            <a:endParaRPr sz="700">
              <a:latin typeface="Inter SemiBold"/>
              <a:ea typeface="Inter SemiBold"/>
              <a:cs typeface="Inter SemiBold"/>
              <a:sym typeface="Inter SemiBold"/>
            </a:endParaRPr>
          </a:p>
        </p:txBody>
      </p:sp>
      <p:sp>
        <p:nvSpPr>
          <p:cNvPr id="451" name="Google Shape;451;p71"/>
          <p:cNvSpPr/>
          <p:nvPr/>
        </p:nvSpPr>
        <p:spPr>
          <a:xfrm>
            <a:off x="2629983" y="3113823"/>
            <a:ext cx="810600" cy="34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Inter SemiBold"/>
                <a:ea typeface="Inter SemiBold"/>
                <a:cs typeface="Inter SemiBold"/>
                <a:sym typeface="Inter SemiBold"/>
              </a:rPr>
              <a:t>Appointments</a:t>
            </a:r>
            <a:r>
              <a:rPr lang="en" sz="700">
                <a:solidFill>
                  <a:schemeClr val="lt1"/>
                </a:solidFill>
                <a:latin typeface="Inter SemiBold"/>
                <a:ea typeface="Inter SemiBold"/>
                <a:cs typeface="Inter SemiBold"/>
                <a:sym typeface="Inter SemiBold"/>
              </a:rPr>
              <a:t> </a:t>
            </a:r>
            <a:endParaRPr sz="700">
              <a:latin typeface="Inter SemiBold"/>
              <a:ea typeface="Inter SemiBold"/>
              <a:cs typeface="Inter SemiBold"/>
              <a:sym typeface="Inter SemiBold"/>
            </a:endParaRPr>
          </a:p>
        </p:txBody>
      </p:sp>
      <p:sp>
        <p:nvSpPr>
          <p:cNvPr id="452" name="Google Shape;452;p71"/>
          <p:cNvSpPr/>
          <p:nvPr/>
        </p:nvSpPr>
        <p:spPr>
          <a:xfrm>
            <a:off x="3564848" y="3113823"/>
            <a:ext cx="810600" cy="34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Inter SemiBold"/>
                <a:ea typeface="Inter SemiBold"/>
                <a:cs typeface="Inter SemiBold"/>
                <a:sym typeface="Inter SemiBold"/>
              </a:rPr>
              <a:t>Activity</a:t>
            </a:r>
            <a:endParaRPr sz="700">
              <a:latin typeface="Inter SemiBold"/>
              <a:ea typeface="Inter SemiBold"/>
              <a:cs typeface="Inter SemiBold"/>
              <a:sym typeface="Inter SemiBold"/>
            </a:endParaRPr>
          </a:p>
        </p:txBody>
      </p:sp>
      <p:sp>
        <p:nvSpPr>
          <p:cNvPr id="453" name="Google Shape;453;p71"/>
          <p:cNvSpPr/>
          <p:nvPr/>
        </p:nvSpPr>
        <p:spPr>
          <a:xfrm>
            <a:off x="760253" y="3573576"/>
            <a:ext cx="810600" cy="336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Inter SemiBold"/>
                <a:ea typeface="Inter SemiBold"/>
                <a:cs typeface="Inter SemiBold"/>
                <a:sym typeface="Inter SemiBold"/>
              </a:rPr>
              <a:t>Notification</a:t>
            </a:r>
            <a:endParaRPr sz="700">
              <a:solidFill>
                <a:schemeClr val="lt1"/>
              </a:solidFill>
              <a:latin typeface="Inter SemiBold"/>
              <a:ea typeface="Inter SemiBold"/>
              <a:cs typeface="Inter SemiBold"/>
              <a:sym typeface="Inter SemiBold"/>
            </a:endParaRPr>
          </a:p>
        </p:txBody>
      </p:sp>
      <p:sp>
        <p:nvSpPr>
          <p:cNvPr id="454" name="Google Shape;454;p71"/>
          <p:cNvSpPr/>
          <p:nvPr/>
        </p:nvSpPr>
        <p:spPr>
          <a:xfrm>
            <a:off x="1695118" y="3573576"/>
            <a:ext cx="810600" cy="336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Inter SemiBold"/>
                <a:ea typeface="Inter SemiBold"/>
                <a:cs typeface="Inter SemiBold"/>
                <a:sym typeface="Inter SemiBold"/>
              </a:rPr>
              <a:t>IAM</a:t>
            </a:r>
            <a:endParaRPr sz="700">
              <a:solidFill>
                <a:schemeClr val="lt1"/>
              </a:solidFill>
              <a:latin typeface="Inter SemiBold"/>
              <a:ea typeface="Inter SemiBold"/>
              <a:cs typeface="Inter SemiBold"/>
              <a:sym typeface="Inter SemiBold"/>
            </a:endParaRPr>
          </a:p>
        </p:txBody>
      </p:sp>
      <p:sp>
        <p:nvSpPr>
          <p:cNvPr id="455" name="Google Shape;455;p71"/>
          <p:cNvSpPr/>
          <p:nvPr/>
        </p:nvSpPr>
        <p:spPr>
          <a:xfrm>
            <a:off x="2629983" y="3573576"/>
            <a:ext cx="810600" cy="336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Open Sans SemiBold"/>
                <a:ea typeface="Open Sans SemiBold"/>
                <a:cs typeface="Open Sans SemiBold"/>
                <a:sym typeface="Open Sans SemiBold"/>
              </a:rPr>
              <a:t>Survey</a:t>
            </a:r>
            <a:endParaRPr sz="700">
              <a:solidFill>
                <a:schemeClr val="lt1"/>
              </a:solidFill>
              <a:latin typeface="Open Sans SemiBold"/>
              <a:ea typeface="Open Sans SemiBold"/>
              <a:cs typeface="Open Sans SemiBold"/>
              <a:sym typeface="Open Sans SemiBold"/>
            </a:endParaRPr>
          </a:p>
        </p:txBody>
      </p:sp>
      <p:sp>
        <p:nvSpPr>
          <p:cNvPr id="456" name="Google Shape;456;p71"/>
          <p:cNvSpPr/>
          <p:nvPr/>
        </p:nvSpPr>
        <p:spPr>
          <a:xfrm>
            <a:off x="3564854" y="3573583"/>
            <a:ext cx="810600" cy="338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Open Sans SemiBold"/>
                <a:ea typeface="Open Sans SemiBold"/>
                <a:cs typeface="Open Sans SemiBold"/>
                <a:sym typeface="Open Sans SemiBold"/>
              </a:rPr>
              <a:t>…</a:t>
            </a:r>
            <a:endParaRPr sz="700">
              <a:solidFill>
                <a:schemeClr val="lt1"/>
              </a:solidFill>
              <a:latin typeface="Open Sans SemiBold"/>
              <a:ea typeface="Open Sans SemiBold"/>
              <a:cs typeface="Open Sans SemiBold"/>
              <a:sym typeface="Open Sans SemiBold"/>
            </a:endParaRPr>
          </a:p>
        </p:txBody>
      </p:sp>
      <p:sp>
        <p:nvSpPr>
          <p:cNvPr id="457" name="Google Shape;457;p71"/>
          <p:cNvSpPr/>
          <p:nvPr/>
        </p:nvSpPr>
        <p:spPr>
          <a:xfrm>
            <a:off x="4499700" y="3573576"/>
            <a:ext cx="810600" cy="336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700">
                <a:solidFill>
                  <a:schemeClr val="lt1"/>
                </a:solidFill>
                <a:latin typeface="Open Sans SemiBold"/>
                <a:ea typeface="Open Sans SemiBold"/>
                <a:cs typeface="Open Sans SemiBold"/>
                <a:sym typeface="Open Sans SemiBold"/>
              </a:rPr>
              <a:t>...</a:t>
            </a:r>
            <a:endParaRPr sz="700">
              <a:solidFill>
                <a:schemeClr val="lt1"/>
              </a:solidFill>
              <a:latin typeface="Open Sans SemiBold"/>
              <a:ea typeface="Open Sans SemiBold"/>
              <a:cs typeface="Open Sans SemiBold"/>
              <a:sym typeface="Open Sans SemiBold"/>
            </a:endParaRPr>
          </a:p>
        </p:txBody>
      </p:sp>
      <p:cxnSp>
        <p:nvCxnSpPr>
          <p:cNvPr id="458" name="Google Shape;458;p71"/>
          <p:cNvCxnSpPr>
            <a:endCxn id="448" idx="0"/>
          </p:cNvCxnSpPr>
          <p:nvPr/>
        </p:nvCxnSpPr>
        <p:spPr>
          <a:xfrm flipH="1">
            <a:off x="1165553" y="2775423"/>
            <a:ext cx="6600" cy="338400"/>
          </a:xfrm>
          <a:prstGeom prst="straightConnector1">
            <a:avLst/>
          </a:prstGeom>
          <a:noFill/>
          <a:ln cap="flat" cmpd="sng" w="9525">
            <a:solidFill>
              <a:schemeClr val="dk2"/>
            </a:solidFill>
            <a:prstDash val="dot"/>
            <a:round/>
            <a:headEnd len="med" w="med" type="none"/>
            <a:tailEnd len="med" w="med" type="triangle"/>
          </a:ln>
        </p:spPr>
      </p:cxnSp>
      <p:cxnSp>
        <p:nvCxnSpPr>
          <p:cNvPr id="459" name="Google Shape;459;p71"/>
          <p:cNvCxnSpPr>
            <a:endCxn id="450" idx="0"/>
          </p:cNvCxnSpPr>
          <p:nvPr/>
        </p:nvCxnSpPr>
        <p:spPr>
          <a:xfrm>
            <a:off x="1196218" y="2798823"/>
            <a:ext cx="904200" cy="315000"/>
          </a:xfrm>
          <a:prstGeom prst="straightConnector1">
            <a:avLst/>
          </a:prstGeom>
          <a:noFill/>
          <a:ln cap="flat" cmpd="sng" w="9525">
            <a:solidFill>
              <a:schemeClr val="dk2"/>
            </a:solidFill>
            <a:prstDash val="dot"/>
            <a:round/>
            <a:headEnd len="med" w="med" type="none"/>
            <a:tailEnd len="med" w="med" type="triangle"/>
          </a:ln>
        </p:spPr>
      </p:cxnSp>
      <p:cxnSp>
        <p:nvCxnSpPr>
          <p:cNvPr id="460" name="Google Shape;460;p71"/>
          <p:cNvCxnSpPr>
            <a:endCxn id="450" idx="0"/>
          </p:cNvCxnSpPr>
          <p:nvPr/>
        </p:nvCxnSpPr>
        <p:spPr>
          <a:xfrm flipH="1">
            <a:off x="2100418" y="2775423"/>
            <a:ext cx="336300" cy="338400"/>
          </a:xfrm>
          <a:prstGeom prst="straightConnector1">
            <a:avLst/>
          </a:prstGeom>
          <a:noFill/>
          <a:ln cap="flat" cmpd="sng" w="9525">
            <a:solidFill>
              <a:schemeClr val="dk2"/>
            </a:solidFill>
            <a:prstDash val="dot"/>
            <a:round/>
            <a:headEnd len="med" w="med" type="none"/>
            <a:tailEnd len="med" w="med" type="triangle"/>
          </a:ln>
        </p:spPr>
      </p:cxnSp>
      <p:cxnSp>
        <p:nvCxnSpPr>
          <p:cNvPr id="461" name="Google Shape;461;p71"/>
          <p:cNvCxnSpPr>
            <a:endCxn id="448" idx="0"/>
          </p:cNvCxnSpPr>
          <p:nvPr/>
        </p:nvCxnSpPr>
        <p:spPr>
          <a:xfrm flipH="1">
            <a:off x="1165553" y="2767323"/>
            <a:ext cx="1270800" cy="346500"/>
          </a:xfrm>
          <a:prstGeom prst="straightConnector1">
            <a:avLst/>
          </a:prstGeom>
          <a:noFill/>
          <a:ln cap="flat" cmpd="sng" w="9525">
            <a:solidFill>
              <a:schemeClr val="dk2"/>
            </a:solidFill>
            <a:prstDash val="dot"/>
            <a:round/>
            <a:headEnd len="med" w="med" type="none"/>
            <a:tailEnd len="med" w="med" type="triangle"/>
          </a:ln>
        </p:spPr>
      </p:cxnSp>
      <p:cxnSp>
        <p:nvCxnSpPr>
          <p:cNvPr id="462" name="Google Shape;462;p71"/>
          <p:cNvCxnSpPr>
            <a:endCxn id="450" idx="0"/>
          </p:cNvCxnSpPr>
          <p:nvPr/>
        </p:nvCxnSpPr>
        <p:spPr>
          <a:xfrm flipH="1">
            <a:off x="2100418" y="2775423"/>
            <a:ext cx="1633500" cy="338400"/>
          </a:xfrm>
          <a:prstGeom prst="straightConnector1">
            <a:avLst/>
          </a:prstGeom>
          <a:noFill/>
          <a:ln cap="flat" cmpd="sng" w="9525">
            <a:solidFill>
              <a:schemeClr val="dk2"/>
            </a:solidFill>
            <a:prstDash val="dot"/>
            <a:round/>
            <a:headEnd len="med" w="med" type="none"/>
            <a:tailEnd len="med" w="med" type="triangle"/>
          </a:ln>
        </p:spPr>
      </p:cxnSp>
      <p:cxnSp>
        <p:nvCxnSpPr>
          <p:cNvPr id="463" name="Google Shape;463;p71"/>
          <p:cNvCxnSpPr>
            <a:endCxn id="452" idx="0"/>
          </p:cNvCxnSpPr>
          <p:nvPr/>
        </p:nvCxnSpPr>
        <p:spPr>
          <a:xfrm>
            <a:off x="3717548" y="2783223"/>
            <a:ext cx="252600" cy="330600"/>
          </a:xfrm>
          <a:prstGeom prst="straightConnector1">
            <a:avLst/>
          </a:prstGeom>
          <a:noFill/>
          <a:ln cap="flat" cmpd="sng" w="9525">
            <a:solidFill>
              <a:schemeClr val="dk2"/>
            </a:solidFill>
            <a:prstDash val="dot"/>
            <a:round/>
            <a:headEnd len="med" w="med" type="none"/>
            <a:tailEnd len="med" w="med" type="triangle"/>
          </a:ln>
        </p:spPr>
      </p:cxnSp>
      <p:sp>
        <p:nvSpPr>
          <p:cNvPr id="464" name="Google Shape;464;p71"/>
          <p:cNvSpPr/>
          <p:nvPr/>
        </p:nvSpPr>
        <p:spPr>
          <a:xfrm>
            <a:off x="819251" y="1040718"/>
            <a:ext cx="810600" cy="315000"/>
          </a:xfrm>
          <a:prstGeom prst="hexagon">
            <a:avLst>
              <a:gd fmla="val 25000" name="adj"/>
              <a:gd fmla="val 115470" name="vf"/>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rgbClr val="FFFFFF"/>
                </a:solidFill>
                <a:latin typeface="Inter SemiBold"/>
                <a:ea typeface="Inter SemiBold"/>
                <a:cs typeface="Inter SemiBold"/>
                <a:sym typeface="Inter SemiBold"/>
              </a:rPr>
              <a:t>E-Service</a:t>
            </a:r>
            <a:endParaRPr i="1" sz="700">
              <a:solidFill>
                <a:srgbClr val="FFFFFF"/>
              </a:solidFill>
              <a:latin typeface="Inter SemiBold"/>
              <a:ea typeface="Inter SemiBold"/>
              <a:cs typeface="Inter SemiBold"/>
              <a:sym typeface="Inter SemiBold"/>
            </a:endParaRPr>
          </a:p>
        </p:txBody>
      </p:sp>
      <p:sp>
        <p:nvSpPr>
          <p:cNvPr id="465" name="Google Shape;465;p71"/>
          <p:cNvSpPr/>
          <p:nvPr/>
        </p:nvSpPr>
        <p:spPr>
          <a:xfrm>
            <a:off x="2041027" y="1040718"/>
            <a:ext cx="810600" cy="315000"/>
          </a:xfrm>
          <a:prstGeom prst="hexagon">
            <a:avLst>
              <a:gd fmla="val 25000" name="adj"/>
              <a:gd fmla="val 115470" name="vf"/>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rgbClr val="FFFFFF"/>
                </a:solidFill>
                <a:latin typeface="Inter SemiBold"/>
                <a:ea typeface="Inter SemiBold"/>
                <a:cs typeface="Inter SemiBold"/>
                <a:sym typeface="Inter SemiBold"/>
              </a:rPr>
              <a:t>Mobile App</a:t>
            </a:r>
            <a:endParaRPr i="1" sz="700">
              <a:solidFill>
                <a:srgbClr val="FFFFFF"/>
              </a:solidFill>
              <a:latin typeface="Inter SemiBold"/>
              <a:ea typeface="Inter SemiBold"/>
              <a:cs typeface="Inter SemiBold"/>
              <a:sym typeface="Inter SemiBold"/>
            </a:endParaRPr>
          </a:p>
        </p:txBody>
      </p:sp>
      <p:sp>
        <p:nvSpPr>
          <p:cNvPr id="466" name="Google Shape;466;p71"/>
          <p:cNvSpPr/>
          <p:nvPr/>
        </p:nvSpPr>
        <p:spPr>
          <a:xfrm>
            <a:off x="3212143" y="1040647"/>
            <a:ext cx="810600" cy="315000"/>
          </a:xfrm>
          <a:prstGeom prst="hexagon">
            <a:avLst>
              <a:gd fmla="val 25000" name="adj"/>
              <a:gd fmla="val 115470" name="vf"/>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rgbClr val="FFFFFF"/>
                </a:solidFill>
                <a:latin typeface="Inter SemiBold"/>
                <a:ea typeface="Inter SemiBold"/>
                <a:cs typeface="Inter SemiBold"/>
                <a:sym typeface="Inter SemiBold"/>
              </a:rPr>
              <a:t>Business Admin Portal</a:t>
            </a:r>
            <a:endParaRPr i="1" sz="700">
              <a:solidFill>
                <a:srgbClr val="FFFFFF"/>
              </a:solidFill>
              <a:latin typeface="Inter SemiBold"/>
              <a:ea typeface="Inter SemiBold"/>
              <a:cs typeface="Inter SemiBold"/>
              <a:sym typeface="Inter SemiBold"/>
            </a:endParaRPr>
          </a:p>
        </p:txBody>
      </p:sp>
      <p:cxnSp>
        <p:nvCxnSpPr>
          <p:cNvPr id="467" name="Google Shape;467;p71"/>
          <p:cNvCxnSpPr/>
          <p:nvPr/>
        </p:nvCxnSpPr>
        <p:spPr>
          <a:xfrm flipH="1">
            <a:off x="1145024" y="1345388"/>
            <a:ext cx="21600" cy="803400"/>
          </a:xfrm>
          <a:prstGeom prst="straightConnector1">
            <a:avLst/>
          </a:prstGeom>
          <a:noFill/>
          <a:ln cap="flat" cmpd="sng" w="9525">
            <a:solidFill>
              <a:schemeClr val="dk2"/>
            </a:solidFill>
            <a:prstDash val="dot"/>
            <a:round/>
            <a:headEnd len="med" w="med" type="none"/>
            <a:tailEnd len="med" w="med" type="triangle"/>
          </a:ln>
        </p:spPr>
      </p:cxnSp>
      <p:cxnSp>
        <p:nvCxnSpPr>
          <p:cNvPr id="468" name="Google Shape;468;p71"/>
          <p:cNvCxnSpPr/>
          <p:nvPr/>
        </p:nvCxnSpPr>
        <p:spPr>
          <a:xfrm>
            <a:off x="3601280" y="1368414"/>
            <a:ext cx="24600" cy="746400"/>
          </a:xfrm>
          <a:prstGeom prst="straightConnector1">
            <a:avLst/>
          </a:prstGeom>
          <a:noFill/>
          <a:ln cap="flat" cmpd="sng" w="9525">
            <a:solidFill>
              <a:schemeClr val="dk2"/>
            </a:solidFill>
            <a:prstDash val="dot"/>
            <a:round/>
            <a:headEnd len="med" w="med" type="none"/>
            <a:tailEnd len="med" w="med" type="triangle"/>
          </a:ln>
        </p:spPr>
      </p:cxnSp>
      <p:cxnSp>
        <p:nvCxnSpPr>
          <p:cNvPr id="469" name="Google Shape;469;p71"/>
          <p:cNvCxnSpPr/>
          <p:nvPr/>
        </p:nvCxnSpPr>
        <p:spPr>
          <a:xfrm>
            <a:off x="2459526" y="1360746"/>
            <a:ext cx="7800" cy="770700"/>
          </a:xfrm>
          <a:prstGeom prst="straightConnector1">
            <a:avLst/>
          </a:prstGeom>
          <a:noFill/>
          <a:ln cap="flat" cmpd="sng" w="9525">
            <a:solidFill>
              <a:schemeClr val="dk2"/>
            </a:solidFill>
            <a:prstDash val="dot"/>
            <a:round/>
            <a:headEnd len="med" w="med" type="none"/>
            <a:tailEnd len="med" w="med" type="triangle"/>
          </a:ln>
        </p:spPr>
      </p:cxnSp>
      <p:sp>
        <p:nvSpPr>
          <p:cNvPr id="470" name="Google Shape;470;p71"/>
          <p:cNvSpPr/>
          <p:nvPr/>
        </p:nvSpPr>
        <p:spPr>
          <a:xfrm>
            <a:off x="4460356" y="3113824"/>
            <a:ext cx="810600" cy="34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Inter SemiBold"/>
                <a:ea typeface="Inter SemiBold"/>
                <a:cs typeface="Inter SemiBold"/>
                <a:sym typeface="Inter SemiBold"/>
              </a:rPr>
              <a:t>Loyalty</a:t>
            </a:r>
            <a:endParaRPr sz="700">
              <a:latin typeface="Inter SemiBold"/>
              <a:ea typeface="Inter SemiBold"/>
              <a:cs typeface="Inter SemiBold"/>
              <a:sym typeface="Inter SemiBold"/>
            </a:endParaRPr>
          </a:p>
        </p:txBody>
      </p:sp>
      <p:sp>
        <p:nvSpPr>
          <p:cNvPr id="471" name="Google Shape;471;p71"/>
          <p:cNvSpPr/>
          <p:nvPr/>
        </p:nvSpPr>
        <p:spPr>
          <a:xfrm>
            <a:off x="499036" y="4357909"/>
            <a:ext cx="362700" cy="141000"/>
          </a:xfrm>
          <a:prstGeom prst="hexagon">
            <a:avLst>
              <a:gd fmla="val 25000" name="adj"/>
              <a:gd fmla="val 115470" name="vf"/>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i="1" sz="800">
              <a:solidFill>
                <a:srgbClr val="FFFFFF"/>
              </a:solidFill>
              <a:latin typeface="Open Sans SemiBold"/>
              <a:ea typeface="Open Sans SemiBold"/>
              <a:cs typeface="Open Sans SemiBold"/>
              <a:sym typeface="Open Sans SemiBold"/>
            </a:endParaRPr>
          </a:p>
        </p:txBody>
      </p:sp>
      <p:sp>
        <p:nvSpPr>
          <p:cNvPr id="472" name="Google Shape;472;p71"/>
          <p:cNvSpPr txBox="1"/>
          <p:nvPr/>
        </p:nvSpPr>
        <p:spPr>
          <a:xfrm>
            <a:off x="861860" y="4287692"/>
            <a:ext cx="1179000" cy="2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Apps / </a:t>
            </a:r>
            <a:r>
              <a:rPr lang="en" sz="800">
                <a:solidFill>
                  <a:schemeClr val="dk1"/>
                </a:solidFill>
                <a:latin typeface="Inter"/>
                <a:ea typeface="Inter"/>
                <a:cs typeface="Inter"/>
                <a:sym typeface="Inter"/>
              </a:rPr>
              <a:t>E-Services</a:t>
            </a:r>
            <a:endParaRPr sz="800">
              <a:latin typeface="Inter"/>
              <a:ea typeface="Inter"/>
              <a:cs typeface="Inter"/>
              <a:sym typeface="Inter"/>
            </a:endParaRPr>
          </a:p>
        </p:txBody>
      </p:sp>
      <p:sp>
        <p:nvSpPr>
          <p:cNvPr id="473" name="Google Shape;473;p71"/>
          <p:cNvSpPr/>
          <p:nvPr/>
        </p:nvSpPr>
        <p:spPr>
          <a:xfrm>
            <a:off x="1916272" y="4311477"/>
            <a:ext cx="304800" cy="2340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i="1" sz="600">
              <a:solidFill>
                <a:srgbClr val="FFFFFF"/>
              </a:solidFill>
              <a:latin typeface="Open Sans SemiBold"/>
              <a:ea typeface="Open Sans SemiBold"/>
              <a:cs typeface="Open Sans SemiBold"/>
              <a:sym typeface="Open Sans SemiBold"/>
            </a:endParaRPr>
          </a:p>
        </p:txBody>
      </p:sp>
      <p:sp>
        <p:nvSpPr>
          <p:cNvPr id="474" name="Google Shape;474;p71"/>
          <p:cNvSpPr txBox="1"/>
          <p:nvPr/>
        </p:nvSpPr>
        <p:spPr>
          <a:xfrm>
            <a:off x="2221178" y="4287692"/>
            <a:ext cx="1343700" cy="2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App Specific Services</a:t>
            </a:r>
            <a:endParaRPr sz="800">
              <a:latin typeface="Inter"/>
              <a:ea typeface="Inter"/>
              <a:cs typeface="Inter"/>
              <a:sym typeface="Inter"/>
            </a:endParaRPr>
          </a:p>
        </p:txBody>
      </p:sp>
      <p:sp>
        <p:nvSpPr>
          <p:cNvPr id="475" name="Google Shape;475;p71"/>
          <p:cNvSpPr/>
          <p:nvPr/>
        </p:nvSpPr>
        <p:spPr>
          <a:xfrm>
            <a:off x="3471116" y="4350930"/>
            <a:ext cx="362700" cy="15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Open Sans SemiBold"/>
              <a:ea typeface="Open Sans SemiBold"/>
              <a:cs typeface="Open Sans SemiBold"/>
              <a:sym typeface="Open Sans SemiBold"/>
            </a:endParaRPr>
          </a:p>
        </p:txBody>
      </p:sp>
      <p:sp>
        <p:nvSpPr>
          <p:cNvPr id="476" name="Google Shape;476;p71"/>
          <p:cNvSpPr txBox="1"/>
          <p:nvPr/>
        </p:nvSpPr>
        <p:spPr>
          <a:xfrm>
            <a:off x="3804974" y="4287692"/>
            <a:ext cx="1673100" cy="2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Business Domain Services</a:t>
            </a:r>
            <a:endParaRPr sz="800">
              <a:latin typeface="Inter"/>
              <a:ea typeface="Inter"/>
              <a:cs typeface="Inter"/>
              <a:sym typeface="Inter"/>
            </a:endParaRPr>
          </a:p>
        </p:txBody>
      </p:sp>
      <p:sp>
        <p:nvSpPr>
          <p:cNvPr id="477" name="Google Shape;477;p71"/>
          <p:cNvSpPr/>
          <p:nvPr/>
        </p:nvSpPr>
        <p:spPr>
          <a:xfrm>
            <a:off x="4415450" y="2136658"/>
            <a:ext cx="810600" cy="6216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Open Sans SemiBold"/>
                <a:ea typeface="Open Sans SemiBold"/>
                <a:cs typeface="Open Sans SemiBold"/>
                <a:sym typeface="Open Sans SemiBold"/>
              </a:rPr>
              <a:t>...</a:t>
            </a:r>
            <a:endParaRPr i="1" sz="600">
              <a:solidFill>
                <a:srgbClr val="FFFFFF"/>
              </a:solidFill>
              <a:latin typeface="Open Sans SemiBold"/>
              <a:ea typeface="Open Sans SemiBold"/>
              <a:cs typeface="Open Sans SemiBold"/>
              <a:sym typeface="Open Sans SemiBold"/>
            </a:endParaRPr>
          </a:p>
        </p:txBody>
      </p:sp>
      <p:sp>
        <p:nvSpPr>
          <p:cNvPr id="478" name="Google Shape;478;p71"/>
          <p:cNvSpPr/>
          <p:nvPr/>
        </p:nvSpPr>
        <p:spPr>
          <a:xfrm>
            <a:off x="4415457" y="1032601"/>
            <a:ext cx="810600" cy="315000"/>
          </a:xfrm>
          <a:prstGeom prst="hexagon">
            <a:avLst>
              <a:gd fmla="val 25000" name="adj"/>
              <a:gd fmla="val 115470" name="vf"/>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700">
                <a:solidFill>
                  <a:srgbClr val="FFFFFF"/>
                </a:solidFill>
                <a:latin typeface="Inter SemiBold"/>
                <a:ea typeface="Inter SemiBold"/>
                <a:cs typeface="Inter SemiBold"/>
                <a:sym typeface="Inter SemiBold"/>
              </a:rPr>
              <a:t>External Partner</a:t>
            </a:r>
            <a:endParaRPr i="1" sz="700">
              <a:solidFill>
                <a:srgbClr val="FFFFFF"/>
              </a:solidFill>
              <a:latin typeface="Inter SemiBold"/>
              <a:ea typeface="Inter SemiBold"/>
              <a:cs typeface="Inter SemiBold"/>
              <a:sym typeface="Inter SemiBold"/>
            </a:endParaRPr>
          </a:p>
        </p:txBody>
      </p:sp>
      <p:cxnSp>
        <p:nvCxnSpPr>
          <p:cNvPr id="479" name="Google Shape;479;p71"/>
          <p:cNvCxnSpPr/>
          <p:nvPr/>
        </p:nvCxnSpPr>
        <p:spPr>
          <a:xfrm flipH="1">
            <a:off x="4142892" y="2775413"/>
            <a:ext cx="698400" cy="338400"/>
          </a:xfrm>
          <a:prstGeom prst="straightConnector1">
            <a:avLst/>
          </a:prstGeom>
          <a:noFill/>
          <a:ln cap="flat" cmpd="sng" w="9525">
            <a:solidFill>
              <a:schemeClr val="dk2"/>
            </a:solidFill>
            <a:prstDash val="dot"/>
            <a:round/>
            <a:headEnd len="med" w="med" type="none"/>
            <a:tailEnd len="med" w="med" type="triangle"/>
          </a:ln>
        </p:spPr>
      </p:cxnSp>
      <p:cxnSp>
        <p:nvCxnSpPr>
          <p:cNvPr id="480" name="Google Shape;480;p71"/>
          <p:cNvCxnSpPr>
            <a:endCxn id="452" idx="0"/>
          </p:cNvCxnSpPr>
          <p:nvPr/>
        </p:nvCxnSpPr>
        <p:spPr>
          <a:xfrm>
            <a:off x="2442548" y="2766123"/>
            <a:ext cx="1527600" cy="347700"/>
          </a:xfrm>
          <a:prstGeom prst="straightConnector1">
            <a:avLst/>
          </a:prstGeom>
          <a:noFill/>
          <a:ln cap="flat" cmpd="sng" w="9525">
            <a:solidFill>
              <a:schemeClr val="dk2"/>
            </a:solidFill>
            <a:prstDash val="dot"/>
            <a:round/>
            <a:headEnd len="med" w="med" type="none"/>
            <a:tailEnd len="med" w="med" type="triangle"/>
          </a:ln>
        </p:spPr>
      </p:cxnSp>
      <p:cxnSp>
        <p:nvCxnSpPr>
          <p:cNvPr id="481" name="Google Shape;481;p71"/>
          <p:cNvCxnSpPr/>
          <p:nvPr/>
        </p:nvCxnSpPr>
        <p:spPr>
          <a:xfrm>
            <a:off x="4825729" y="1375515"/>
            <a:ext cx="0" cy="762600"/>
          </a:xfrm>
          <a:prstGeom prst="straightConnector1">
            <a:avLst/>
          </a:prstGeom>
          <a:noFill/>
          <a:ln cap="flat" cmpd="sng" w="9525">
            <a:solidFill>
              <a:schemeClr val="dk2"/>
            </a:solidFill>
            <a:prstDash val="dot"/>
            <a:round/>
            <a:headEnd len="med" w="med" type="none"/>
            <a:tailEnd len="med" w="med" type="triangle"/>
          </a:ln>
        </p:spPr>
      </p:cxnSp>
      <p:sp>
        <p:nvSpPr>
          <p:cNvPr id="482" name="Google Shape;482;p71"/>
          <p:cNvSpPr txBox="1"/>
          <p:nvPr/>
        </p:nvSpPr>
        <p:spPr>
          <a:xfrm>
            <a:off x="358700" y="4622904"/>
            <a:ext cx="2271300" cy="154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800">
                <a:latin typeface="Inter"/>
                <a:ea typeface="Inter"/>
                <a:cs typeface="Inter"/>
                <a:sym typeface="Inter"/>
              </a:rPr>
              <a:t>NOTE: The services are only examples.</a:t>
            </a:r>
            <a:endParaRPr i="1" sz="800">
              <a:latin typeface="Inter"/>
              <a:ea typeface="Inter"/>
              <a:cs typeface="Inter"/>
              <a:sym typeface="Inter"/>
            </a:endParaRPr>
          </a:p>
        </p:txBody>
      </p:sp>
      <p:sp>
        <p:nvSpPr>
          <p:cNvPr id="483" name="Google Shape;483;p71"/>
          <p:cNvSpPr/>
          <p:nvPr/>
        </p:nvSpPr>
        <p:spPr>
          <a:xfrm rot="2700000">
            <a:off x="7991565" y="170572"/>
            <a:ext cx="1527775" cy="443356"/>
          </a:xfrm>
          <a:prstGeom prst="trapezoid">
            <a:avLst>
              <a:gd fmla="val 9688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Inter"/>
                <a:ea typeface="Inter"/>
                <a:cs typeface="Inter"/>
                <a:sym typeface="Inter"/>
              </a:rPr>
              <a:t>Illustrative</a:t>
            </a:r>
            <a:endParaRPr b="1" sz="1100">
              <a:solidFill>
                <a:srgbClr val="FFFFFF"/>
              </a:solidFill>
              <a:latin typeface="Inter"/>
              <a:ea typeface="Inter"/>
              <a:cs typeface="Inter"/>
              <a:sym typeface="Inter"/>
            </a:endParaRPr>
          </a:p>
        </p:txBody>
      </p:sp>
      <p:sp>
        <p:nvSpPr>
          <p:cNvPr id="484" name="Google Shape;484;p71"/>
          <p:cNvSpPr txBox="1"/>
          <p:nvPr/>
        </p:nvSpPr>
        <p:spPr>
          <a:xfrm>
            <a:off x="5777200" y="709875"/>
            <a:ext cx="31029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Microservices is a modular approach to building business applications, which are delivered via small, independent and loosely coupled services</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These services are built around business capabilities and they can be deployed by fully automated mechanisms such as DevOps.</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New apps or e-services can reuse existing domain services</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Reduce the need for coordination among large teams and enable teams to work autonomously</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Single source of truth (SSOT) for domain data</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Applications are less fragile by using techniques like API versioning and Contract testing</a:t>
            </a:r>
            <a:endParaRPr sz="1200">
              <a:latin typeface="Inter"/>
              <a:ea typeface="Inter"/>
              <a:cs typeface="Inter"/>
              <a:sym typeface="Inter"/>
            </a:endParaRPr>
          </a:p>
        </p:txBody>
      </p:sp>
      <p:sp>
        <p:nvSpPr>
          <p:cNvPr id="485" name="Google Shape;485;p71"/>
          <p:cNvSpPr txBox="1"/>
          <p:nvPr>
            <p:ph type="title"/>
          </p:nvPr>
        </p:nvSpPr>
        <p:spPr>
          <a:xfrm>
            <a:off x="369000" y="365700"/>
            <a:ext cx="840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 sz="2200"/>
              <a:t>Microservices Architecture</a:t>
            </a:r>
            <a:endParaRPr sz="22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489" name="Shape 489"/>
        <p:cNvGrpSpPr/>
        <p:nvPr/>
      </p:nvGrpSpPr>
      <p:grpSpPr>
        <a:xfrm>
          <a:off x="0" y="0"/>
          <a:ext cx="0" cy="0"/>
          <a:chOff x="0" y="0"/>
          <a:chExt cx="0" cy="0"/>
        </a:xfrm>
      </p:grpSpPr>
      <p:sp>
        <p:nvSpPr>
          <p:cNvPr id="490" name="Google Shape;490;p72"/>
          <p:cNvSpPr/>
          <p:nvPr/>
        </p:nvSpPr>
        <p:spPr>
          <a:xfrm>
            <a:off x="3574100" y="0"/>
            <a:ext cx="5569800" cy="51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
        <p:nvSpPr>
          <p:cNvPr id="492" name="Google Shape;492;p72"/>
          <p:cNvSpPr txBox="1"/>
          <p:nvPr>
            <p:ph type="ctrTitle"/>
          </p:nvPr>
        </p:nvSpPr>
        <p:spPr>
          <a:xfrm>
            <a:off x="369000" y="1688725"/>
            <a:ext cx="3693900" cy="127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Sensible </a:t>
            </a:r>
            <a:endParaRPr>
              <a:solidFill>
                <a:srgbClr val="FFFFFF"/>
              </a:solidFill>
            </a:endParaRPr>
          </a:p>
          <a:p>
            <a:pPr indent="0" lvl="0" marL="0" rtl="0" algn="l">
              <a:spcBef>
                <a:spcPts val="0"/>
              </a:spcBef>
              <a:spcAft>
                <a:spcPts val="0"/>
              </a:spcAft>
              <a:buNone/>
            </a:pPr>
            <a:r>
              <a:rPr lang="en">
                <a:solidFill>
                  <a:srgbClr val="FFFFFF"/>
                </a:solidFill>
              </a:rPr>
              <a:t>Defaults</a:t>
            </a:r>
            <a:endParaRPr>
              <a:solidFill>
                <a:srgbClr val="FFFFFF"/>
              </a:solidFill>
            </a:endParaRPr>
          </a:p>
        </p:txBody>
      </p:sp>
      <p:sp>
        <p:nvSpPr>
          <p:cNvPr id="493" name="Google Shape;493;p72"/>
          <p:cNvSpPr txBox="1"/>
          <p:nvPr/>
        </p:nvSpPr>
        <p:spPr>
          <a:xfrm>
            <a:off x="368524" y="4771866"/>
            <a:ext cx="3937800" cy="17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lt2"/>
                </a:solidFill>
                <a:latin typeface="Inter"/>
                <a:ea typeface="Inter"/>
                <a:cs typeface="Inter"/>
                <a:sym typeface="Inter"/>
              </a:rPr>
              <a:t>©2022 Thoughtworks Pte Ltd. Commercial in Confidence </a:t>
            </a:r>
            <a:endParaRPr sz="600">
              <a:solidFill>
                <a:schemeClr val="lt2"/>
              </a:solidFill>
              <a:latin typeface="Inter"/>
              <a:ea typeface="Inter"/>
              <a:cs typeface="Inter"/>
              <a:sym typeface="Inter"/>
            </a:endParaRPr>
          </a:p>
        </p:txBody>
      </p:sp>
      <p:sp>
        <p:nvSpPr>
          <p:cNvPr id="494" name="Google Shape;494;p72"/>
          <p:cNvSpPr/>
          <p:nvPr/>
        </p:nvSpPr>
        <p:spPr>
          <a:xfrm>
            <a:off x="5284294"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Evolutionary Architecture Approach</a:t>
            </a:r>
            <a:endParaRPr sz="1200">
              <a:solidFill>
                <a:srgbClr val="7F7F7F"/>
              </a:solidFill>
              <a:latin typeface="Inter"/>
              <a:ea typeface="Inter"/>
              <a:cs typeface="Inter"/>
              <a:sym typeface="Inter"/>
            </a:endParaRPr>
          </a:p>
        </p:txBody>
      </p:sp>
      <p:sp>
        <p:nvSpPr>
          <p:cNvPr id="495" name="Google Shape;495;p72"/>
          <p:cNvSpPr/>
          <p:nvPr/>
        </p:nvSpPr>
        <p:spPr>
          <a:xfrm>
            <a:off x="3850325"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Mapping out the platform competencies</a:t>
            </a:r>
            <a:endParaRPr sz="1200">
              <a:solidFill>
                <a:srgbClr val="7F7F7F"/>
              </a:solidFill>
              <a:latin typeface="Inter"/>
              <a:ea typeface="Inter"/>
              <a:cs typeface="Inter"/>
              <a:sym typeface="Inter"/>
            </a:endParaRPr>
          </a:p>
        </p:txBody>
      </p:sp>
      <p:sp>
        <p:nvSpPr>
          <p:cNvPr id="496" name="Google Shape;496;p72"/>
          <p:cNvSpPr/>
          <p:nvPr/>
        </p:nvSpPr>
        <p:spPr>
          <a:xfrm>
            <a:off x="6718264" y="8686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chemeClr val="lt1"/>
                </a:solidFill>
                <a:latin typeface="Inter"/>
                <a:ea typeface="Inter"/>
                <a:cs typeface="Inter"/>
                <a:sym typeface="Inter"/>
              </a:rPr>
              <a:t>Building right technical foundations</a:t>
            </a:r>
            <a:endParaRPr sz="1200">
              <a:solidFill>
                <a:schemeClr val="lt1"/>
              </a:solidFill>
              <a:latin typeface="Inter"/>
              <a:ea typeface="Inter"/>
              <a:cs typeface="Inter"/>
              <a:sym typeface="Inter"/>
            </a:endParaRPr>
          </a:p>
        </p:txBody>
      </p:sp>
      <p:sp>
        <p:nvSpPr>
          <p:cNvPr id="497" name="Google Shape;497;p72"/>
          <p:cNvSpPr/>
          <p:nvPr/>
        </p:nvSpPr>
        <p:spPr>
          <a:xfrm>
            <a:off x="5996063" y="21242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Productised design</a:t>
            </a:r>
            <a:endParaRPr sz="1200">
              <a:solidFill>
                <a:srgbClr val="7F7F7F"/>
              </a:solidFill>
              <a:latin typeface="Inter"/>
              <a:ea typeface="Inter"/>
              <a:cs typeface="Inter"/>
              <a:sym typeface="Inter"/>
            </a:endParaRPr>
          </a:p>
        </p:txBody>
      </p:sp>
      <p:sp>
        <p:nvSpPr>
          <p:cNvPr id="498" name="Google Shape;498;p72"/>
          <p:cNvSpPr/>
          <p:nvPr/>
        </p:nvSpPr>
        <p:spPr>
          <a:xfrm>
            <a:off x="743003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Scaling agile to build and evolve</a:t>
            </a:r>
            <a:endParaRPr sz="1200">
              <a:solidFill>
                <a:srgbClr val="7F7F7F"/>
              </a:solidFill>
              <a:latin typeface="Inter"/>
              <a:ea typeface="Inter"/>
              <a:cs typeface="Inter"/>
              <a:sym typeface="Inter"/>
            </a:endParaRPr>
          </a:p>
        </p:txBody>
      </p:sp>
      <p:sp>
        <p:nvSpPr>
          <p:cNvPr id="499" name="Google Shape;499;p72"/>
          <p:cNvSpPr/>
          <p:nvPr/>
        </p:nvSpPr>
        <p:spPr>
          <a:xfrm>
            <a:off x="456208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Self serve data for analytics</a:t>
            </a:r>
            <a:endParaRPr sz="1200">
              <a:solidFill>
                <a:srgbClr val="7F7F7F"/>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73"/>
          <p:cNvSpPr txBox="1"/>
          <p:nvPr>
            <p:ph type="title"/>
          </p:nvPr>
        </p:nvSpPr>
        <p:spPr>
          <a:xfrm>
            <a:off x="369000" y="365700"/>
            <a:ext cx="840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
              <a:t>Introduced Thoughtworks’ </a:t>
            </a:r>
            <a:r>
              <a:rPr i="1" lang="en"/>
              <a:t>sensible defaults</a:t>
            </a:r>
            <a:r>
              <a:rPr lang="en"/>
              <a:t> to building software and enabled the existing vendor teams</a:t>
            </a:r>
            <a:endParaRPr>
              <a:solidFill>
                <a:schemeClr val="accent2"/>
              </a:solidFill>
            </a:endParaRPr>
          </a:p>
        </p:txBody>
      </p:sp>
      <p:sp>
        <p:nvSpPr>
          <p:cNvPr id="505" name="Google Shape;505;p73"/>
          <p:cNvSpPr/>
          <p:nvPr/>
        </p:nvSpPr>
        <p:spPr>
          <a:xfrm>
            <a:off x="6045775" y="1337075"/>
            <a:ext cx="1617600" cy="7848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Build security in</a:t>
            </a:r>
            <a:endParaRPr sz="1200">
              <a:solidFill>
                <a:srgbClr val="FFFFFF"/>
              </a:solidFill>
              <a:latin typeface="Inter SemiBold"/>
              <a:ea typeface="Inter SemiBold"/>
              <a:cs typeface="Inter SemiBold"/>
              <a:sym typeface="Inter SemiBold"/>
            </a:endParaRPr>
          </a:p>
        </p:txBody>
      </p:sp>
      <p:sp>
        <p:nvSpPr>
          <p:cNvPr id="506" name="Google Shape;506;p73"/>
          <p:cNvSpPr/>
          <p:nvPr/>
        </p:nvSpPr>
        <p:spPr>
          <a:xfrm>
            <a:off x="1180750" y="1337075"/>
            <a:ext cx="1617600" cy="784800"/>
          </a:xfrm>
          <a:prstGeom prst="rect">
            <a:avLst/>
          </a:prstGeom>
          <a:solidFill>
            <a:srgbClr val="003D4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Trunk-based development</a:t>
            </a:r>
            <a:endParaRPr sz="1200">
              <a:solidFill>
                <a:srgbClr val="FFFFFF"/>
              </a:solidFill>
              <a:latin typeface="Inter SemiBold"/>
              <a:ea typeface="Inter SemiBold"/>
              <a:cs typeface="Inter SemiBold"/>
              <a:sym typeface="Inter SemiBold"/>
            </a:endParaRPr>
          </a:p>
        </p:txBody>
      </p:sp>
      <p:sp>
        <p:nvSpPr>
          <p:cNvPr id="507" name="Google Shape;507;p73"/>
          <p:cNvSpPr/>
          <p:nvPr/>
        </p:nvSpPr>
        <p:spPr>
          <a:xfrm>
            <a:off x="2802425" y="1337075"/>
            <a:ext cx="1617600" cy="7848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Test-driven development (TDD)</a:t>
            </a:r>
            <a:endParaRPr sz="1200">
              <a:solidFill>
                <a:srgbClr val="FFFFFF"/>
              </a:solidFill>
              <a:latin typeface="Inter SemiBold"/>
              <a:ea typeface="Inter SemiBold"/>
              <a:cs typeface="Inter SemiBold"/>
              <a:sym typeface="Inter SemiBold"/>
            </a:endParaRPr>
          </a:p>
        </p:txBody>
      </p:sp>
      <p:sp>
        <p:nvSpPr>
          <p:cNvPr id="508" name="Google Shape;508;p73"/>
          <p:cNvSpPr/>
          <p:nvPr/>
        </p:nvSpPr>
        <p:spPr>
          <a:xfrm>
            <a:off x="2802425" y="2121812"/>
            <a:ext cx="1617600" cy="7848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Automated deployment pipeline</a:t>
            </a:r>
            <a:endParaRPr sz="1200">
              <a:solidFill>
                <a:srgbClr val="FFFFFF"/>
              </a:solidFill>
              <a:latin typeface="Inter SemiBold"/>
              <a:ea typeface="Inter SemiBold"/>
              <a:cs typeface="Inter SemiBold"/>
              <a:sym typeface="Inter SemiBold"/>
            </a:endParaRPr>
          </a:p>
        </p:txBody>
      </p:sp>
      <p:sp>
        <p:nvSpPr>
          <p:cNvPr id="509" name="Google Shape;509;p73"/>
          <p:cNvSpPr/>
          <p:nvPr/>
        </p:nvSpPr>
        <p:spPr>
          <a:xfrm>
            <a:off x="1180749" y="2121802"/>
            <a:ext cx="1617600" cy="784800"/>
          </a:xfrm>
          <a:prstGeom prst="rect">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Fast automated build</a:t>
            </a:r>
            <a:endParaRPr sz="1200">
              <a:solidFill>
                <a:srgbClr val="FFFFFF"/>
              </a:solidFill>
              <a:latin typeface="Inter SemiBold"/>
              <a:ea typeface="Inter SemiBold"/>
              <a:cs typeface="Inter SemiBold"/>
              <a:sym typeface="Inter SemiBold"/>
            </a:endParaRPr>
          </a:p>
        </p:txBody>
      </p:sp>
      <p:sp>
        <p:nvSpPr>
          <p:cNvPr id="510" name="Google Shape;510;p73"/>
          <p:cNvSpPr/>
          <p:nvPr/>
        </p:nvSpPr>
        <p:spPr>
          <a:xfrm>
            <a:off x="4424100" y="1337075"/>
            <a:ext cx="1617600" cy="784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Pair programming</a:t>
            </a:r>
            <a:endParaRPr sz="1200">
              <a:solidFill>
                <a:srgbClr val="FFFFFF"/>
              </a:solidFill>
              <a:latin typeface="Inter SemiBold"/>
              <a:ea typeface="Inter SemiBold"/>
              <a:cs typeface="Inter SemiBold"/>
              <a:sym typeface="Inter SemiBold"/>
            </a:endParaRPr>
          </a:p>
        </p:txBody>
      </p:sp>
      <p:sp>
        <p:nvSpPr>
          <p:cNvPr id="511" name="Google Shape;511;p73"/>
          <p:cNvSpPr/>
          <p:nvPr/>
        </p:nvSpPr>
        <p:spPr>
          <a:xfrm>
            <a:off x="4424100" y="2121791"/>
            <a:ext cx="1617600" cy="784800"/>
          </a:xfrm>
          <a:prstGeom prst="rect">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Early and continuous deployment</a:t>
            </a:r>
            <a:endParaRPr sz="1200">
              <a:solidFill>
                <a:srgbClr val="FFFFFF"/>
              </a:solidFill>
              <a:latin typeface="Inter SemiBold"/>
              <a:ea typeface="Inter SemiBold"/>
              <a:cs typeface="Inter SemiBold"/>
              <a:sym typeface="Inter SemiBold"/>
            </a:endParaRPr>
          </a:p>
        </p:txBody>
      </p:sp>
      <p:sp>
        <p:nvSpPr>
          <p:cNvPr id="512" name="Google Shape;512;p73"/>
          <p:cNvSpPr/>
          <p:nvPr/>
        </p:nvSpPr>
        <p:spPr>
          <a:xfrm>
            <a:off x="6045774" y="2121800"/>
            <a:ext cx="1617600" cy="784800"/>
          </a:xfrm>
          <a:prstGeom prst="rect">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Inter SemiBold"/>
                <a:ea typeface="Inter SemiBold"/>
                <a:cs typeface="Inter SemiBold"/>
                <a:sym typeface="Inter SemiBold"/>
              </a:rPr>
              <a:t>Build for production</a:t>
            </a:r>
            <a:endParaRPr sz="1200">
              <a:solidFill>
                <a:srgbClr val="FFFFFF"/>
              </a:solidFill>
              <a:latin typeface="Inter SemiBold"/>
              <a:ea typeface="Inter SemiBold"/>
              <a:cs typeface="Inter SemiBold"/>
              <a:sym typeface="Inter SemiBold"/>
            </a:endParaRPr>
          </a:p>
        </p:txBody>
      </p:sp>
      <p:sp>
        <p:nvSpPr>
          <p:cNvPr id="513" name="Google Shape;513;p73"/>
          <p:cNvSpPr/>
          <p:nvPr/>
        </p:nvSpPr>
        <p:spPr>
          <a:xfrm>
            <a:off x="4715700" y="3137300"/>
            <a:ext cx="1846200" cy="361500"/>
          </a:xfrm>
          <a:prstGeom prst="rect">
            <a:avLst/>
          </a:prstGeom>
          <a:solidFill>
            <a:srgbClr val="003D4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solidFill>
                  <a:srgbClr val="FFFFFF"/>
                </a:solidFill>
                <a:latin typeface="Inter"/>
                <a:ea typeface="Inter"/>
                <a:cs typeface="Inter"/>
                <a:sym typeface="Inter"/>
              </a:rPr>
              <a:t>↑ Deployment Frequency</a:t>
            </a:r>
            <a:endParaRPr b="1" sz="800">
              <a:solidFill>
                <a:srgbClr val="FFFFFF"/>
              </a:solidFill>
              <a:latin typeface="Inter"/>
              <a:ea typeface="Inter"/>
              <a:cs typeface="Inter"/>
              <a:sym typeface="Inter"/>
            </a:endParaRPr>
          </a:p>
        </p:txBody>
      </p:sp>
      <p:sp>
        <p:nvSpPr>
          <p:cNvPr id="514" name="Google Shape;514;p73"/>
          <p:cNvSpPr/>
          <p:nvPr/>
        </p:nvSpPr>
        <p:spPr>
          <a:xfrm>
            <a:off x="4715700" y="3541149"/>
            <a:ext cx="1846200" cy="361500"/>
          </a:xfrm>
          <a:prstGeom prst="rect">
            <a:avLst/>
          </a:prstGeom>
          <a:solidFill>
            <a:srgbClr val="003D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Inter"/>
                <a:ea typeface="Inter"/>
                <a:cs typeface="Inter"/>
                <a:sym typeface="Inter"/>
              </a:rPr>
              <a:t>↓ MTTR</a:t>
            </a:r>
            <a:endParaRPr b="1" sz="800">
              <a:solidFill>
                <a:srgbClr val="FFFFFF"/>
              </a:solidFill>
              <a:latin typeface="Inter"/>
              <a:ea typeface="Inter"/>
              <a:cs typeface="Inter"/>
              <a:sym typeface="Inter"/>
            </a:endParaRPr>
          </a:p>
        </p:txBody>
      </p:sp>
      <p:sp>
        <p:nvSpPr>
          <p:cNvPr id="515" name="Google Shape;515;p73"/>
          <p:cNvSpPr/>
          <p:nvPr/>
        </p:nvSpPr>
        <p:spPr>
          <a:xfrm>
            <a:off x="4715700" y="3944998"/>
            <a:ext cx="1846200" cy="361500"/>
          </a:xfrm>
          <a:prstGeom prst="rect">
            <a:avLst/>
          </a:prstGeom>
          <a:solidFill>
            <a:srgbClr val="003D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Inter"/>
                <a:ea typeface="Inter"/>
                <a:cs typeface="Inter"/>
                <a:sym typeface="Inter"/>
              </a:rPr>
              <a:t>↓ Lead Time for changes</a:t>
            </a:r>
            <a:endParaRPr b="1" sz="800">
              <a:solidFill>
                <a:srgbClr val="FFFFFF"/>
              </a:solidFill>
              <a:latin typeface="Inter"/>
              <a:ea typeface="Inter"/>
              <a:cs typeface="Inter"/>
              <a:sym typeface="Inter"/>
            </a:endParaRPr>
          </a:p>
        </p:txBody>
      </p:sp>
      <p:sp>
        <p:nvSpPr>
          <p:cNvPr id="516" name="Google Shape;516;p73"/>
          <p:cNvSpPr/>
          <p:nvPr/>
        </p:nvSpPr>
        <p:spPr>
          <a:xfrm>
            <a:off x="4715700" y="4348848"/>
            <a:ext cx="1846200" cy="357900"/>
          </a:xfrm>
          <a:prstGeom prst="rect">
            <a:avLst/>
          </a:prstGeom>
          <a:solidFill>
            <a:srgbClr val="003D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FFFFF"/>
                </a:solidFill>
                <a:latin typeface="Inter"/>
                <a:ea typeface="Inter"/>
                <a:cs typeface="Inter"/>
                <a:sym typeface="Inter"/>
              </a:rPr>
              <a:t>↓ Change Failure Rate</a:t>
            </a:r>
            <a:endParaRPr b="1" sz="800">
              <a:solidFill>
                <a:srgbClr val="FFFFFF"/>
              </a:solidFill>
              <a:latin typeface="Inter"/>
              <a:ea typeface="Inter"/>
              <a:cs typeface="Inter"/>
              <a:sym typeface="Inter"/>
            </a:endParaRPr>
          </a:p>
        </p:txBody>
      </p:sp>
      <p:sp>
        <p:nvSpPr>
          <p:cNvPr id="517" name="Google Shape;517;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73"/>
          <p:cNvSpPr txBox="1"/>
          <p:nvPr/>
        </p:nvSpPr>
        <p:spPr>
          <a:xfrm>
            <a:off x="1556350" y="34456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Inter"/>
                <a:ea typeface="Inter"/>
                <a:cs typeface="Inter"/>
                <a:sym typeface="Inter"/>
              </a:rPr>
              <a:t>Helps in accelerating the ‘</a:t>
            </a:r>
            <a:r>
              <a:rPr b="1" lang="en" sz="1200">
                <a:solidFill>
                  <a:schemeClr val="dk1"/>
                </a:solidFill>
                <a:highlight>
                  <a:srgbClr val="FFFFFF"/>
                </a:highlight>
                <a:latin typeface="Inter"/>
                <a:ea typeface="Inter"/>
                <a:cs typeface="Inter"/>
                <a:sym typeface="Inter"/>
              </a:rPr>
              <a:t>Four key metrics</a:t>
            </a:r>
            <a:r>
              <a:rPr lang="en" sz="1200">
                <a:solidFill>
                  <a:schemeClr val="dk1"/>
                </a:solidFill>
                <a:highlight>
                  <a:srgbClr val="FFFFFF"/>
                </a:highlight>
                <a:latin typeface="Inter"/>
                <a:ea typeface="Inter"/>
                <a:cs typeface="Inter"/>
                <a:sym typeface="Inter"/>
              </a:rPr>
              <a:t>’ that indicate the performance of a software development team</a:t>
            </a:r>
            <a:endParaRPr sz="1200">
              <a:solidFill>
                <a:schemeClr val="dk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74"/>
          <p:cNvSpPr/>
          <p:nvPr/>
        </p:nvSpPr>
        <p:spPr>
          <a:xfrm>
            <a:off x="2706200" y="3226125"/>
            <a:ext cx="5244000" cy="1551600"/>
          </a:xfrm>
          <a:prstGeom prst="roundRect">
            <a:avLst>
              <a:gd fmla="val 0"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4"/>
          <p:cNvSpPr/>
          <p:nvPr/>
        </p:nvSpPr>
        <p:spPr>
          <a:xfrm>
            <a:off x="5062900" y="3265575"/>
            <a:ext cx="2852100" cy="1472700"/>
          </a:xfrm>
          <a:prstGeom prst="rect">
            <a:avLst/>
          </a:prstGeom>
          <a:solidFill>
            <a:srgbClr val="003D4F">
              <a:alpha val="24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4"/>
          <p:cNvSpPr txBox="1"/>
          <p:nvPr>
            <p:ph type="title"/>
          </p:nvPr>
        </p:nvSpPr>
        <p:spPr>
          <a:xfrm>
            <a:off x="369000" y="365700"/>
            <a:ext cx="840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 sz="2200"/>
              <a:t>Setting up build pipeline automating the build process and enabling deployment ‘on-demand’ </a:t>
            </a:r>
            <a:endParaRPr sz="2200">
              <a:solidFill>
                <a:schemeClr val="accent2"/>
              </a:solidFill>
            </a:endParaRPr>
          </a:p>
        </p:txBody>
      </p:sp>
      <p:sp>
        <p:nvSpPr>
          <p:cNvPr id="526" name="Google Shape;526;p74"/>
          <p:cNvSpPr/>
          <p:nvPr/>
        </p:nvSpPr>
        <p:spPr>
          <a:xfrm>
            <a:off x="2758675" y="3265575"/>
            <a:ext cx="2256000" cy="1472700"/>
          </a:xfrm>
          <a:prstGeom prst="rect">
            <a:avLst/>
          </a:prstGeom>
          <a:solidFill>
            <a:srgbClr val="003D4F">
              <a:alpha val="24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4"/>
          <p:cNvSpPr/>
          <p:nvPr/>
        </p:nvSpPr>
        <p:spPr>
          <a:xfrm>
            <a:off x="5330425" y="1363300"/>
            <a:ext cx="3441300" cy="1766700"/>
          </a:xfrm>
          <a:prstGeom prst="roundRect">
            <a:avLst>
              <a:gd fmla="val 0"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4"/>
          <p:cNvSpPr/>
          <p:nvPr/>
        </p:nvSpPr>
        <p:spPr>
          <a:xfrm>
            <a:off x="1064325" y="1363300"/>
            <a:ext cx="4190100" cy="1766700"/>
          </a:xfrm>
          <a:prstGeom prst="roundRect">
            <a:avLst>
              <a:gd fmla="val 0"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4"/>
          <p:cNvSpPr/>
          <p:nvPr/>
        </p:nvSpPr>
        <p:spPr>
          <a:xfrm>
            <a:off x="362750" y="1994500"/>
            <a:ext cx="606600" cy="504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Code Reposi-</a:t>
            </a:r>
            <a:endParaRPr b="1" sz="800">
              <a:solidFill>
                <a:schemeClr val="lt1"/>
              </a:solidFill>
              <a:latin typeface="Inter"/>
              <a:ea typeface="Inter"/>
              <a:cs typeface="Inter"/>
              <a:sym typeface="Inter"/>
            </a:endParaRPr>
          </a:p>
          <a:p>
            <a:pPr indent="0" lvl="0" marL="0" rtl="0" algn="ctr">
              <a:spcBef>
                <a:spcPts val="0"/>
              </a:spcBef>
              <a:spcAft>
                <a:spcPts val="0"/>
              </a:spcAft>
              <a:buNone/>
            </a:pPr>
            <a:r>
              <a:rPr b="1" lang="en" sz="800">
                <a:solidFill>
                  <a:schemeClr val="lt1"/>
                </a:solidFill>
                <a:latin typeface="Inter"/>
                <a:ea typeface="Inter"/>
                <a:cs typeface="Inter"/>
                <a:sym typeface="Inter"/>
              </a:rPr>
              <a:t>tory</a:t>
            </a:r>
            <a:endParaRPr b="1" sz="800">
              <a:solidFill>
                <a:schemeClr val="lt1"/>
              </a:solidFill>
              <a:latin typeface="Inter"/>
              <a:ea typeface="Inter"/>
              <a:cs typeface="Inter"/>
              <a:sym typeface="Inter"/>
            </a:endParaRPr>
          </a:p>
        </p:txBody>
      </p:sp>
      <p:sp>
        <p:nvSpPr>
          <p:cNvPr id="530" name="Google Shape;530;p74"/>
          <p:cNvSpPr/>
          <p:nvPr/>
        </p:nvSpPr>
        <p:spPr>
          <a:xfrm>
            <a:off x="3389138" y="1984150"/>
            <a:ext cx="733500" cy="52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Build</a:t>
            </a:r>
            <a:endParaRPr b="1" sz="800">
              <a:solidFill>
                <a:schemeClr val="lt1"/>
              </a:solidFill>
              <a:latin typeface="Inter"/>
              <a:ea typeface="Inter"/>
              <a:cs typeface="Inter"/>
              <a:sym typeface="Inter"/>
            </a:endParaRPr>
          </a:p>
        </p:txBody>
      </p:sp>
      <p:sp>
        <p:nvSpPr>
          <p:cNvPr id="531" name="Google Shape;531;p74"/>
          <p:cNvSpPr/>
          <p:nvPr/>
        </p:nvSpPr>
        <p:spPr>
          <a:xfrm>
            <a:off x="6849725" y="2411958"/>
            <a:ext cx="548700" cy="401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PERF</a:t>
            </a:r>
            <a:endParaRPr b="1" sz="800">
              <a:solidFill>
                <a:schemeClr val="lt1"/>
              </a:solidFill>
              <a:latin typeface="Inter"/>
              <a:ea typeface="Inter"/>
              <a:cs typeface="Inter"/>
              <a:sym typeface="Inter"/>
            </a:endParaRPr>
          </a:p>
        </p:txBody>
      </p:sp>
      <p:sp>
        <p:nvSpPr>
          <p:cNvPr id="532" name="Google Shape;532;p74"/>
          <p:cNvSpPr/>
          <p:nvPr/>
        </p:nvSpPr>
        <p:spPr>
          <a:xfrm>
            <a:off x="362750" y="1363300"/>
            <a:ext cx="606600" cy="437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Code Push</a:t>
            </a:r>
            <a:endParaRPr b="1" sz="800">
              <a:solidFill>
                <a:schemeClr val="lt1"/>
              </a:solidFill>
              <a:latin typeface="Inter"/>
              <a:ea typeface="Inter"/>
              <a:cs typeface="Inter"/>
              <a:sym typeface="Inter"/>
            </a:endParaRPr>
          </a:p>
        </p:txBody>
      </p:sp>
      <p:cxnSp>
        <p:nvCxnSpPr>
          <p:cNvPr id="533" name="Google Shape;533;p74"/>
          <p:cNvCxnSpPr>
            <a:stCxn id="532" idx="2"/>
            <a:endCxn id="529" idx="0"/>
          </p:cNvCxnSpPr>
          <p:nvPr/>
        </p:nvCxnSpPr>
        <p:spPr>
          <a:xfrm>
            <a:off x="666050" y="1800400"/>
            <a:ext cx="0" cy="194100"/>
          </a:xfrm>
          <a:prstGeom prst="straightConnector1">
            <a:avLst/>
          </a:prstGeom>
          <a:noFill/>
          <a:ln cap="flat" cmpd="sng" w="19050">
            <a:solidFill>
              <a:schemeClr val="dk2"/>
            </a:solidFill>
            <a:prstDash val="solid"/>
            <a:round/>
            <a:headEnd len="med" w="med" type="none"/>
            <a:tailEnd len="med" w="med" type="triangle"/>
          </a:ln>
        </p:spPr>
      </p:cxnSp>
      <p:cxnSp>
        <p:nvCxnSpPr>
          <p:cNvPr id="534" name="Google Shape;534;p74"/>
          <p:cNvCxnSpPr>
            <a:stCxn id="535" idx="3"/>
            <a:endCxn id="536" idx="1"/>
          </p:cNvCxnSpPr>
          <p:nvPr/>
        </p:nvCxnSpPr>
        <p:spPr>
          <a:xfrm>
            <a:off x="1873400" y="2246650"/>
            <a:ext cx="479100" cy="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74"/>
          <p:cNvCxnSpPr>
            <a:stCxn id="536" idx="3"/>
            <a:endCxn id="530" idx="1"/>
          </p:cNvCxnSpPr>
          <p:nvPr/>
        </p:nvCxnSpPr>
        <p:spPr>
          <a:xfrm>
            <a:off x="3085913" y="2246650"/>
            <a:ext cx="303300" cy="0"/>
          </a:xfrm>
          <a:prstGeom prst="straightConnector1">
            <a:avLst/>
          </a:prstGeom>
          <a:noFill/>
          <a:ln cap="flat" cmpd="sng" w="9525">
            <a:solidFill>
              <a:schemeClr val="dk2"/>
            </a:solidFill>
            <a:prstDash val="solid"/>
            <a:round/>
            <a:headEnd len="med" w="med" type="none"/>
            <a:tailEnd len="med" w="med" type="triangle"/>
          </a:ln>
        </p:spPr>
      </p:cxnSp>
      <p:cxnSp>
        <p:nvCxnSpPr>
          <p:cNvPr id="538" name="Google Shape;538;p74"/>
          <p:cNvCxnSpPr>
            <a:stCxn id="530" idx="3"/>
            <a:endCxn id="539" idx="1"/>
          </p:cNvCxnSpPr>
          <p:nvPr/>
        </p:nvCxnSpPr>
        <p:spPr>
          <a:xfrm>
            <a:off x="4122638" y="2246650"/>
            <a:ext cx="351900" cy="0"/>
          </a:xfrm>
          <a:prstGeom prst="straightConnector1">
            <a:avLst/>
          </a:prstGeom>
          <a:noFill/>
          <a:ln cap="flat" cmpd="sng" w="9525">
            <a:solidFill>
              <a:schemeClr val="dk2"/>
            </a:solidFill>
            <a:prstDash val="solid"/>
            <a:round/>
            <a:headEnd len="med" w="med" type="none"/>
            <a:tailEnd len="med" w="med" type="triangle"/>
          </a:ln>
        </p:spPr>
      </p:cxnSp>
      <p:sp>
        <p:nvSpPr>
          <p:cNvPr id="540" name="Google Shape;540;p74"/>
          <p:cNvSpPr txBox="1"/>
          <p:nvPr/>
        </p:nvSpPr>
        <p:spPr>
          <a:xfrm>
            <a:off x="2601900" y="1030565"/>
            <a:ext cx="10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Inter"/>
                <a:ea typeface="Inter"/>
                <a:cs typeface="Inter"/>
                <a:sym typeface="Inter"/>
              </a:rPr>
              <a:t>CI Pipeline</a:t>
            </a:r>
            <a:endParaRPr b="1" sz="1000">
              <a:latin typeface="Inter"/>
              <a:ea typeface="Inter"/>
              <a:cs typeface="Inter"/>
              <a:sym typeface="Inter"/>
            </a:endParaRPr>
          </a:p>
        </p:txBody>
      </p:sp>
      <p:sp>
        <p:nvSpPr>
          <p:cNvPr id="541" name="Google Shape;541;p74"/>
          <p:cNvSpPr txBox="1"/>
          <p:nvPr/>
        </p:nvSpPr>
        <p:spPr>
          <a:xfrm>
            <a:off x="1140050" y="2544525"/>
            <a:ext cx="1023600" cy="525000"/>
          </a:xfrm>
          <a:prstGeom prst="rect">
            <a:avLst/>
          </a:prstGeom>
          <a:noFill/>
          <a:ln>
            <a:noFill/>
          </a:ln>
        </p:spPr>
        <p:txBody>
          <a:bodyPr anchorCtr="0" anchor="t" bIns="0" lIns="0" spcFirstLastPara="1" rIns="0" wrap="square" tIns="0">
            <a:noAutofit/>
          </a:bodyPr>
          <a:lstStyle/>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Lint</a:t>
            </a:r>
            <a:endParaRPr b="1" sz="600">
              <a:solidFill>
                <a:schemeClr val="accent6"/>
              </a:solidFill>
              <a:latin typeface="Inter"/>
              <a:ea typeface="Inter"/>
              <a:cs typeface="Inter"/>
              <a:sym typeface="Inter"/>
            </a:endParaRPr>
          </a:p>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SonarQube/Fortify</a:t>
            </a:r>
            <a:endParaRPr b="1" sz="600">
              <a:solidFill>
                <a:schemeClr val="accent6"/>
              </a:solidFill>
              <a:latin typeface="Inter"/>
              <a:ea typeface="Inter"/>
              <a:cs typeface="Inter"/>
              <a:sym typeface="Inter"/>
            </a:endParaRPr>
          </a:p>
          <a:p>
            <a:pPr indent="-129540" lvl="0" marL="173736" marR="0"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Secret Scanning</a:t>
            </a:r>
            <a:endParaRPr b="1" sz="600">
              <a:solidFill>
                <a:schemeClr val="accent6"/>
              </a:solidFill>
              <a:latin typeface="Inter"/>
              <a:ea typeface="Inter"/>
              <a:cs typeface="Inter"/>
              <a:sym typeface="Inter"/>
            </a:endParaRPr>
          </a:p>
          <a:p>
            <a:pPr indent="-129540" lvl="0" marL="173736" marR="0"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Dependency Vulnerability Check</a:t>
            </a:r>
            <a:endParaRPr b="1" sz="600">
              <a:solidFill>
                <a:schemeClr val="accent6"/>
              </a:solidFill>
              <a:latin typeface="Inter"/>
              <a:ea typeface="Inter"/>
              <a:cs typeface="Inter"/>
              <a:sym typeface="Inter"/>
            </a:endParaRPr>
          </a:p>
        </p:txBody>
      </p:sp>
      <p:sp>
        <p:nvSpPr>
          <p:cNvPr id="542" name="Google Shape;542;p74"/>
          <p:cNvSpPr txBox="1"/>
          <p:nvPr/>
        </p:nvSpPr>
        <p:spPr>
          <a:xfrm>
            <a:off x="5476150" y="2544525"/>
            <a:ext cx="790800" cy="507900"/>
          </a:xfrm>
          <a:prstGeom prst="rect">
            <a:avLst/>
          </a:prstGeom>
          <a:noFill/>
          <a:ln>
            <a:noFill/>
          </a:ln>
        </p:spPr>
        <p:txBody>
          <a:bodyPr anchorCtr="0" anchor="t" bIns="0" lIns="0" spcFirstLastPara="1" rIns="0" wrap="square" tIns="0">
            <a:noAutofit/>
          </a:bodyPr>
          <a:lstStyle/>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API Test</a:t>
            </a:r>
            <a:endParaRPr b="1" sz="600">
              <a:solidFill>
                <a:schemeClr val="accent6"/>
              </a:solidFill>
              <a:latin typeface="Inter"/>
              <a:ea typeface="Inter"/>
              <a:cs typeface="Inter"/>
              <a:sym typeface="Inter"/>
            </a:endParaRPr>
          </a:p>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Contract Test</a:t>
            </a:r>
            <a:endParaRPr b="1" sz="600">
              <a:solidFill>
                <a:schemeClr val="accent6"/>
              </a:solidFill>
              <a:latin typeface="Inter"/>
              <a:ea typeface="Inter"/>
              <a:cs typeface="Inter"/>
              <a:sym typeface="Inter"/>
            </a:endParaRPr>
          </a:p>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E2E Test</a:t>
            </a:r>
            <a:endParaRPr b="1" sz="600">
              <a:solidFill>
                <a:schemeClr val="accent6"/>
              </a:solidFill>
              <a:latin typeface="Inter"/>
              <a:ea typeface="Inter"/>
              <a:cs typeface="Inter"/>
              <a:sym typeface="Inter"/>
            </a:endParaRPr>
          </a:p>
        </p:txBody>
      </p:sp>
      <p:cxnSp>
        <p:nvCxnSpPr>
          <p:cNvPr id="543" name="Google Shape;543;p74"/>
          <p:cNvCxnSpPr>
            <a:stCxn id="544" idx="2"/>
            <a:endCxn id="531" idx="1"/>
          </p:cNvCxnSpPr>
          <p:nvPr/>
        </p:nvCxnSpPr>
        <p:spPr>
          <a:xfrm flipH="1" rot="-5400000">
            <a:off x="6552475" y="2315500"/>
            <a:ext cx="165300" cy="429000"/>
          </a:xfrm>
          <a:prstGeom prst="bentConnector2">
            <a:avLst/>
          </a:prstGeom>
          <a:noFill/>
          <a:ln cap="flat" cmpd="sng" w="9525">
            <a:solidFill>
              <a:schemeClr val="dk2"/>
            </a:solidFill>
            <a:prstDash val="solid"/>
            <a:round/>
            <a:headEnd len="med" w="med" type="none"/>
            <a:tailEnd len="med" w="med" type="triangle"/>
          </a:ln>
        </p:spPr>
      </p:cxnSp>
      <p:sp>
        <p:nvSpPr>
          <p:cNvPr id="545" name="Google Shape;545;p74"/>
          <p:cNvSpPr txBox="1"/>
          <p:nvPr/>
        </p:nvSpPr>
        <p:spPr>
          <a:xfrm>
            <a:off x="6193874" y="1030565"/>
            <a:ext cx="17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Inter"/>
                <a:ea typeface="Inter"/>
                <a:cs typeface="Inter"/>
                <a:sym typeface="Inter"/>
              </a:rPr>
              <a:t>Deployment Pipeline</a:t>
            </a:r>
            <a:endParaRPr b="1" sz="1000">
              <a:latin typeface="Inter"/>
              <a:ea typeface="Inter"/>
              <a:cs typeface="Inter"/>
              <a:sym typeface="Inter"/>
            </a:endParaRPr>
          </a:p>
        </p:txBody>
      </p:sp>
      <p:sp>
        <p:nvSpPr>
          <p:cNvPr id="546" name="Google Shape;546;p74"/>
          <p:cNvSpPr txBox="1"/>
          <p:nvPr/>
        </p:nvSpPr>
        <p:spPr>
          <a:xfrm>
            <a:off x="6311800" y="2811854"/>
            <a:ext cx="1867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Deploy to respective environments</a:t>
            </a:r>
            <a:endParaRPr b="1" sz="700">
              <a:latin typeface="Inter"/>
              <a:ea typeface="Inter"/>
              <a:cs typeface="Inter"/>
              <a:sym typeface="Inter"/>
            </a:endParaRPr>
          </a:p>
        </p:txBody>
      </p:sp>
      <p:sp>
        <p:nvSpPr>
          <p:cNvPr id="547" name="Google Shape;547;p74"/>
          <p:cNvSpPr txBox="1"/>
          <p:nvPr/>
        </p:nvSpPr>
        <p:spPr>
          <a:xfrm>
            <a:off x="4505375" y="2544525"/>
            <a:ext cx="733500" cy="564000"/>
          </a:xfrm>
          <a:prstGeom prst="rect">
            <a:avLst/>
          </a:prstGeom>
          <a:noFill/>
          <a:ln>
            <a:noFill/>
          </a:ln>
        </p:spPr>
        <p:txBody>
          <a:bodyPr anchorCtr="0" anchor="t" bIns="0" lIns="0" spcFirstLastPara="1" rIns="0" wrap="square" tIns="0">
            <a:noAutofit/>
          </a:bodyPr>
          <a:lstStyle/>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Publish deployment artifacts</a:t>
            </a:r>
            <a:endParaRPr b="1" sz="600">
              <a:solidFill>
                <a:schemeClr val="accent6"/>
              </a:solidFill>
              <a:latin typeface="Inter"/>
              <a:ea typeface="Inter"/>
              <a:cs typeface="Inter"/>
              <a:sym typeface="Inter"/>
            </a:endParaRPr>
          </a:p>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Docker Image Scanning</a:t>
            </a:r>
            <a:endParaRPr b="1" sz="600">
              <a:solidFill>
                <a:schemeClr val="accent6"/>
              </a:solidFill>
              <a:latin typeface="Inter"/>
              <a:ea typeface="Inter"/>
              <a:cs typeface="Inter"/>
              <a:sym typeface="Inter"/>
            </a:endParaRPr>
          </a:p>
        </p:txBody>
      </p:sp>
      <p:sp>
        <p:nvSpPr>
          <p:cNvPr id="548" name="Google Shape;548;p74"/>
          <p:cNvSpPr/>
          <p:nvPr/>
        </p:nvSpPr>
        <p:spPr>
          <a:xfrm>
            <a:off x="7504625" y="2045950"/>
            <a:ext cx="515400" cy="401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UAT</a:t>
            </a:r>
            <a:endParaRPr b="1" sz="800">
              <a:solidFill>
                <a:schemeClr val="lt1"/>
              </a:solidFill>
              <a:latin typeface="Inter"/>
              <a:ea typeface="Inter"/>
              <a:cs typeface="Inter"/>
              <a:sym typeface="Inter"/>
            </a:endParaRPr>
          </a:p>
        </p:txBody>
      </p:sp>
      <p:sp>
        <p:nvSpPr>
          <p:cNvPr id="539" name="Google Shape;539;p74"/>
          <p:cNvSpPr/>
          <p:nvPr/>
        </p:nvSpPr>
        <p:spPr>
          <a:xfrm>
            <a:off x="4474450" y="1984150"/>
            <a:ext cx="668100" cy="52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Publish</a:t>
            </a:r>
            <a:br>
              <a:rPr b="1" lang="en" sz="800">
                <a:solidFill>
                  <a:schemeClr val="lt1"/>
                </a:solidFill>
                <a:latin typeface="Inter"/>
                <a:ea typeface="Inter"/>
                <a:cs typeface="Inter"/>
                <a:sym typeface="Inter"/>
              </a:rPr>
            </a:br>
            <a:r>
              <a:rPr b="1" lang="en" sz="800">
                <a:solidFill>
                  <a:schemeClr val="lt1"/>
                </a:solidFill>
                <a:latin typeface="Inter"/>
                <a:ea typeface="Inter"/>
                <a:cs typeface="Inter"/>
                <a:sym typeface="Inter"/>
              </a:rPr>
              <a:t>Artifacts</a:t>
            </a:r>
            <a:endParaRPr b="1" sz="800">
              <a:solidFill>
                <a:schemeClr val="lt1"/>
              </a:solidFill>
              <a:latin typeface="Inter"/>
              <a:ea typeface="Inter"/>
              <a:cs typeface="Inter"/>
              <a:sym typeface="Inter"/>
            </a:endParaRPr>
          </a:p>
        </p:txBody>
      </p:sp>
      <p:sp>
        <p:nvSpPr>
          <p:cNvPr id="536" name="Google Shape;536;p74"/>
          <p:cNvSpPr/>
          <p:nvPr/>
        </p:nvSpPr>
        <p:spPr>
          <a:xfrm>
            <a:off x="2352413" y="1984150"/>
            <a:ext cx="733500" cy="52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lt1"/>
                </a:solidFill>
                <a:latin typeface="Inter"/>
                <a:ea typeface="Inter"/>
                <a:cs typeface="Inter"/>
                <a:sym typeface="Inter"/>
              </a:rPr>
              <a:t>Unit Testing</a:t>
            </a:r>
            <a:endParaRPr b="1" sz="800">
              <a:solidFill>
                <a:schemeClr val="lt1"/>
              </a:solidFill>
              <a:latin typeface="Inter"/>
              <a:ea typeface="Inter"/>
              <a:cs typeface="Inter"/>
              <a:sym typeface="Inter"/>
            </a:endParaRPr>
          </a:p>
        </p:txBody>
      </p:sp>
      <p:sp>
        <p:nvSpPr>
          <p:cNvPr id="535" name="Google Shape;535;p74"/>
          <p:cNvSpPr/>
          <p:nvPr/>
        </p:nvSpPr>
        <p:spPr>
          <a:xfrm>
            <a:off x="1139900" y="1984150"/>
            <a:ext cx="733500" cy="52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Static Analysis</a:t>
            </a:r>
            <a:endParaRPr b="1" sz="800">
              <a:solidFill>
                <a:schemeClr val="lt1"/>
              </a:solidFill>
              <a:latin typeface="Inter"/>
              <a:ea typeface="Inter"/>
              <a:cs typeface="Inter"/>
              <a:sym typeface="Inter"/>
            </a:endParaRPr>
          </a:p>
        </p:txBody>
      </p:sp>
      <p:sp>
        <p:nvSpPr>
          <p:cNvPr id="549" name="Google Shape;549;p74"/>
          <p:cNvSpPr txBox="1"/>
          <p:nvPr/>
        </p:nvSpPr>
        <p:spPr>
          <a:xfrm>
            <a:off x="5723011" y="1520321"/>
            <a:ext cx="29295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800">
                <a:latin typeface="Inter"/>
                <a:ea typeface="Inter"/>
                <a:cs typeface="Inter"/>
                <a:sym typeface="Inter"/>
              </a:rPr>
              <a:t> On-demand deployment triggered by respective owner</a:t>
            </a:r>
            <a:endParaRPr b="1" sz="800">
              <a:latin typeface="Inter"/>
              <a:ea typeface="Inter"/>
              <a:cs typeface="Inter"/>
              <a:sym typeface="Inter"/>
            </a:endParaRPr>
          </a:p>
        </p:txBody>
      </p:sp>
      <p:pic>
        <p:nvPicPr>
          <p:cNvPr id="550" name="Google Shape;550;p74"/>
          <p:cNvPicPr preferRelativeResize="0"/>
          <p:nvPr/>
        </p:nvPicPr>
        <p:blipFill>
          <a:blip r:embed="rId3">
            <a:alphaModFix/>
          </a:blip>
          <a:stretch>
            <a:fillRect/>
          </a:stretch>
        </p:blipFill>
        <p:spPr>
          <a:xfrm>
            <a:off x="5394761" y="1433727"/>
            <a:ext cx="296189" cy="296189"/>
          </a:xfrm>
          <a:prstGeom prst="rect">
            <a:avLst/>
          </a:prstGeom>
          <a:noFill/>
          <a:ln>
            <a:noFill/>
          </a:ln>
        </p:spPr>
      </p:pic>
      <p:pic>
        <p:nvPicPr>
          <p:cNvPr id="551" name="Google Shape;551;p74"/>
          <p:cNvPicPr preferRelativeResize="0"/>
          <p:nvPr/>
        </p:nvPicPr>
        <p:blipFill>
          <a:blip r:embed="rId4">
            <a:alphaModFix/>
          </a:blip>
          <a:stretch>
            <a:fillRect/>
          </a:stretch>
        </p:blipFill>
        <p:spPr>
          <a:xfrm>
            <a:off x="1109663" y="1433726"/>
            <a:ext cx="296190" cy="296190"/>
          </a:xfrm>
          <a:prstGeom prst="rect">
            <a:avLst/>
          </a:prstGeom>
          <a:noFill/>
          <a:ln>
            <a:noFill/>
          </a:ln>
        </p:spPr>
      </p:pic>
      <p:sp>
        <p:nvSpPr>
          <p:cNvPr id="552" name="Google Shape;552;p74"/>
          <p:cNvSpPr txBox="1"/>
          <p:nvPr/>
        </p:nvSpPr>
        <p:spPr>
          <a:xfrm>
            <a:off x="1436313" y="1520321"/>
            <a:ext cx="37680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800">
                <a:latin typeface="Inter"/>
                <a:ea typeface="Inter"/>
                <a:cs typeface="Inter"/>
                <a:sym typeface="Inter"/>
              </a:rPr>
              <a:t>Automated verification (where possible) of known acceptance criteria</a:t>
            </a:r>
            <a:endParaRPr b="1" sz="800">
              <a:latin typeface="Inter"/>
              <a:ea typeface="Inter"/>
              <a:cs typeface="Inter"/>
              <a:sym typeface="Inter"/>
            </a:endParaRPr>
          </a:p>
        </p:txBody>
      </p:sp>
      <p:sp>
        <p:nvSpPr>
          <p:cNvPr id="553" name="Google Shape;553;p74"/>
          <p:cNvSpPr/>
          <p:nvPr/>
        </p:nvSpPr>
        <p:spPr>
          <a:xfrm>
            <a:off x="3982963" y="3600027"/>
            <a:ext cx="6066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QA</a:t>
            </a:r>
            <a:endParaRPr b="1" sz="1000">
              <a:solidFill>
                <a:srgbClr val="FFFFFF"/>
              </a:solidFill>
              <a:latin typeface="Inter"/>
              <a:ea typeface="Inter"/>
              <a:cs typeface="Inter"/>
              <a:sym typeface="Inter"/>
            </a:endParaRPr>
          </a:p>
        </p:txBody>
      </p:sp>
      <p:sp>
        <p:nvSpPr>
          <p:cNvPr id="554" name="Google Shape;554;p74"/>
          <p:cNvSpPr txBox="1"/>
          <p:nvPr/>
        </p:nvSpPr>
        <p:spPr>
          <a:xfrm>
            <a:off x="3884401" y="4219843"/>
            <a:ext cx="790800" cy="507900"/>
          </a:xfrm>
          <a:prstGeom prst="rect">
            <a:avLst/>
          </a:prstGeom>
          <a:noFill/>
          <a:ln>
            <a:noFill/>
          </a:ln>
        </p:spPr>
        <p:txBody>
          <a:bodyPr anchorCtr="0" anchor="t" bIns="91425" lIns="91425" spcFirstLastPara="1" rIns="91425" wrap="square" tIns="91425">
            <a:spAutoFit/>
          </a:bodyPr>
          <a:lstStyle/>
          <a:p>
            <a:pPr indent="-101600" lvl="0" marL="57150" rtl="0" algn="l">
              <a:spcBef>
                <a:spcPts val="0"/>
              </a:spcBef>
              <a:spcAft>
                <a:spcPts val="0"/>
              </a:spcAft>
              <a:buClr>
                <a:schemeClr val="accent6"/>
              </a:buClr>
              <a:buSzPts val="700"/>
              <a:buFont typeface="Inter"/>
              <a:buChar char="✓"/>
            </a:pPr>
            <a:r>
              <a:rPr b="1" lang="en" sz="700">
                <a:solidFill>
                  <a:schemeClr val="accent6"/>
                </a:solidFill>
                <a:latin typeface="Inter"/>
                <a:ea typeface="Inter"/>
                <a:cs typeface="Inter"/>
                <a:sym typeface="Inter"/>
              </a:rPr>
              <a:t>Exploratory Testing</a:t>
            </a:r>
            <a:endParaRPr b="1" sz="700">
              <a:solidFill>
                <a:schemeClr val="accent6"/>
              </a:solidFill>
              <a:latin typeface="Inter"/>
              <a:ea typeface="Inter"/>
              <a:cs typeface="Inter"/>
              <a:sym typeface="Inter"/>
            </a:endParaRPr>
          </a:p>
          <a:p>
            <a:pPr indent="-101600" lvl="0" marL="57150" rtl="0" algn="l">
              <a:spcBef>
                <a:spcPts val="0"/>
              </a:spcBef>
              <a:spcAft>
                <a:spcPts val="0"/>
              </a:spcAft>
              <a:buClr>
                <a:schemeClr val="accent6"/>
              </a:buClr>
              <a:buSzPts val="700"/>
              <a:buFont typeface="Inter"/>
              <a:buChar char="✓"/>
            </a:pPr>
            <a:r>
              <a:rPr b="1" lang="en" sz="700">
                <a:solidFill>
                  <a:schemeClr val="accent6"/>
                </a:solidFill>
                <a:latin typeface="Inter"/>
                <a:ea typeface="Inter"/>
                <a:cs typeface="Inter"/>
                <a:sym typeface="Inter"/>
              </a:rPr>
              <a:t>Desk Check</a:t>
            </a:r>
            <a:endParaRPr b="1" sz="700">
              <a:solidFill>
                <a:schemeClr val="accent6"/>
              </a:solidFill>
              <a:latin typeface="Inter"/>
              <a:ea typeface="Inter"/>
              <a:cs typeface="Inter"/>
              <a:sym typeface="Inter"/>
            </a:endParaRPr>
          </a:p>
        </p:txBody>
      </p:sp>
      <p:cxnSp>
        <p:nvCxnSpPr>
          <p:cNvPr id="555" name="Google Shape;555;p74"/>
          <p:cNvCxnSpPr>
            <a:stCxn id="529" idx="3"/>
            <a:endCxn id="535" idx="1"/>
          </p:cNvCxnSpPr>
          <p:nvPr/>
        </p:nvCxnSpPr>
        <p:spPr>
          <a:xfrm>
            <a:off x="969350" y="2246650"/>
            <a:ext cx="170700" cy="0"/>
          </a:xfrm>
          <a:prstGeom prst="straightConnector1">
            <a:avLst/>
          </a:prstGeom>
          <a:noFill/>
          <a:ln cap="flat" cmpd="sng" w="9525">
            <a:solidFill>
              <a:schemeClr val="dk2"/>
            </a:solidFill>
            <a:prstDash val="solid"/>
            <a:round/>
            <a:headEnd len="med" w="med" type="none"/>
            <a:tailEnd len="med" w="med" type="triangle"/>
          </a:ln>
        </p:spPr>
      </p:cxnSp>
      <p:cxnSp>
        <p:nvCxnSpPr>
          <p:cNvPr id="556" name="Google Shape;556;p74"/>
          <p:cNvCxnSpPr>
            <a:stCxn id="539" idx="3"/>
            <a:endCxn id="557" idx="1"/>
          </p:cNvCxnSpPr>
          <p:nvPr/>
        </p:nvCxnSpPr>
        <p:spPr>
          <a:xfrm>
            <a:off x="5142550" y="2246650"/>
            <a:ext cx="333600" cy="0"/>
          </a:xfrm>
          <a:prstGeom prst="straightConnector1">
            <a:avLst/>
          </a:prstGeom>
          <a:noFill/>
          <a:ln cap="flat" cmpd="sng" w="9525">
            <a:solidFill>
              <a:schemeClr val="dk2"/>
            </a:solidFill>
            <a:prstDash val="solid"/>
            <a:round/>
            <a:headEnd len="med" w="med" type="none"/>
            <a:tailEnd len="med" w="med" type="triangle"/>
          </a:ln>
        </p:spPr>
      </p:cxnSp>
      <p:sp>
        <p:nvSpPr>
          <p:cNvPr id="558" name="Google Shape;558;p74"/>
          <p:cNvSpPr/>
          <p:nvPr/>
        </p:nvSpPr>
        <p:spPr>
          <a:xfrm>
            <a:off x="3035500" y="3600027"/>
            <a:ext cx="606600" cy="57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ter"/>
                <a:ea typeface="Inter"/>
                <a:cs typeface="Inter"/>
                <a:sym typeface="Inter"/>
              </a:rPr>
              <a:t>SIT</a:t>
            </a:r>
            <a:endParaRPr b="1" sz="1000">
              <a:solidFill>
                <a:srgbClr val="FFFFFF"/>
              </a:solidFill>
              <a:latin typeface="Inter"/>
              <a:ea typeface="Inter"/>
              <a:cs typeface="Inter"/>
              <a:sym typeface="Inter"/>
            </a:endParaRPr>
          </a:p>
        </p:txBody>
      </p:sp>
      <p:sp>
        <p:nvSpPr>
          <p:cNvPr id="559" name="Google Shape;559;p74"/>
          <p:cNvSpPr txBox="1"/>
          <p:nvPr/>
        </p:nvSpPr>
        <p:spPr>
          <a:xfrm>
            <a:off x="2938738" y="4219843"/>
            <a:ext cx="865200" cy="400200"/>
          </a:xfrm>
          <a:prstGeom prst="rect">
            <a:avLst/>
          </a:prstGeom>
          <a:noFill/>
          <a:ln>
            <a:noFill/>
          </a:ln>
        </p:spPr>
        <p:txBody>
          <a:bodyPr anchorCtr="0" anchor="t" bIns="91425" lIns="91425" spcFirstLastPara="1" rIns="91425" wrap="square" tIns="91425">
            <a:spAutoFit/>
          </a:bodyPr>
          <a:lstStyle/>
          <a:p>
            <a:pPr indent="-101600" lvl="0" marL="57150" rtl="0" algn="l">
              <a:spcBef>
                <a:spcPts val="0"/>
              </a:spcBef>
              <a:spcAft>
                <a:spcPts val="0"/>
              </a:spcAft>
              <a:buClr>
                <a:schemeClr val="accent6"/>
              </a:buClr>
              <a:buSzPts val="700"/>
              <a:buFont typeface="Inter"/>
              <a:buChar char="✓"/>
            </a:pPr>
            <a:r>
              <a:rPr b="1" lang="en" sz="700">
                <a:solidFill>
                  <a:schemeClr val="accent6"/>
                </a:solidFill>
                <a:latin typeface="Inter"/>
                <a:ea typeface="Inter"/>
                <a:cs typeface="Inter"/>
                <a:sym typeface="Inter"/>
              </a:rPr>
              <a:t>Automation Testing</a:t>
            </a:r>
            <a:endParaRPr b="1" sz="700">
              <a:solidFill>
                <a:schemeClr val="accent6"/>
              </a:solidFill>
              <a:latin typeface="Inter"/>
              <a:ea typeface="Inter"/>
              <a:cs typeface="Inter"/>
              <a:sym typeface="Inter"/>
            </a:endParaRPr>
          </a:p>
        </p:txBody>
      </p:sp>
      <p:sp>
        <p:nvSpPr>
          <p:cNvPr id="544" name="Google Shape;544;p74"/>
          <p:cNvSpPr/>
          <p:nvPr/>
        </p:nvSpPr>
        <p:spPr>
          <a:xfrm>
            <a:off x="6162925" y="2045950"/>
            <a:ext cx="515400" cy="401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QA</a:t>
            </a:r>
            <a:endParaRPr b="1" sz="800">
              <a:solidFill>
                <a:schemeClr val="lt1"/>
              </a:solidFill>
              <a:latin typeface="Inter"/>
              <a:ea typeface="Inter"/>
              <a:cs typeface="Inter"/>
              <a:sym typeface="Inter"/>
            </a:endParaRPr>
          </a:p>
        </p:txBody>
      </p:sp>
      <p:sp>
        <p:nvSpPr>
          <p:cNvPr id="557" name="Google Shape;557;p74"/>
          <p:cNvSpPr/>
          <p:nvPr/>
        </p:nvSpPr>
        <p:spPr>
          <a:xfrm>
            <a:off x="5476100" y="2050450"/>
            <a:ext cx="515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SIT</a:t>
            </a:r>
            <a:endParaRPr b="1" sz="800">
              <a:solidFill>
                <a:schemeClr val="lt1"/>
              </a:solidFill>
              <a:latin typeface="Inter"/>
              <a:ea typeface="Inter"/>
              <a:cs typeface="Inter"/>
              <a:sym typeface="Inter"/>
            </a:endParaRPr>
          </a:p>
        </p:txBody>
      </p:sp>
      <p:cxnSp>
        <p:nvCxnSpPr>
          <p:cNvPr id="560" name="Google Shape;560;p74"/>
          <p:cNvCxnSpPr>
            <a:stCxn id="557" idx="3"/>
            <a:endCxn id="544" idx="1"/>
          </p:cNvCxnSpPr>
          <p:nvPr/>
        </p:nvCxnSpPr>
        <p:spPr>
          <a:xfrm>
            <a:off x="5991500" y="2246650"/>
            <a:ext cx="171300" cy="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74"/>
          <p:cNvCxnSpPr>
            <a:stCxn id="544" idx="3"/>
            <a:endCxn id="548" idx="1"/>
          </p:cNvCxnSpPr>
          <p:nvPr/>
        </p:nvCxnSpPr>
        <p:spPr>
          <a:xfrm>
            <a:off x="6678325" y="2246650"/>
            <a:ext cx="826200" cy="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74"/>
          <p:cNvCxnSpPr>
            <a:stCxn id="531" idx="3"/>
            <a:endCxn id="548" idx="2"/>
          </p:cNvCxnSpPr>
          <p:nvPr/>
        </p:nvCxnSpPr>
        <p:spPr>
          <a:xfrm flipH="1" rot="10800000">
            <a:off x="7398425" y="2447358"/>
            <a:ext cx="363900" cy="165300"/>
          </a:xfrm>
          <a:prstGeom prst="bentConnector2">
            <a:avLst/>
          </a:prstGeom>
          <a:noFill/>
          <a:ln cap="flat" cmpd="sng" w="9525">
            <a:solidFill>
              <a:schemeClr val="dk2"/>
            </a:solidFill>
            <a:prstDash val="solid"/>
            <a:round/>
            <a:headEnd len="med" w="med" type="none"/>
            <a:tailEnd len="med" w="med" type="triangle"/>
          </a:ln>
        </p:spPr>
      </p:cxnSp>
      <p:sp>
        <p:nvSpPr>
          <p:cNvPr id="563" name="Google Shape;563;p74"/>
          <p:cNvSpPr/>
          <p:nvPr/>
        </p:nvSpPr>
        <p:spPr>
          <a:xfrm>
            <a:off x="5238875" y="3601458"/>
            <a:ext cx="606600" cy="56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UAT</a:t>
            </a:r>
            <a:endParaRPr b="1" sz="1000">
              <a:solidFill>
                <a:schemeClr val="lt1"/>
              </a:solidFill>
              <a:latin typeface="Inter"/>
              <a:ea typeface="Inter"/>
              <a:cs typeface="Inter"/>
              <a:sym typeface="Inter"/>
            </a:endParaRPr>
          </a:p>
        </p:txBody>
      </p:sp>
      <p:sp>
        <p:nvSpPr>
          <p:cNvPr id="564" name="Google Shape;564;p74"/>
          <p:cNvSpPr/>
          <p:nvPr/>
        </p:nvSpPr>
        <p:spPr>
          <a:xfrm>
            <a:off x="6179175" y="3602883"/>
            <a:ext cx="606600" cy="56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PERF</a:t>
            </a:r>
            <a:endParaRPr b="1" sz="1000">
              <a:solidFill>
                <a:schemeClr val="lt1"/>
              </a:solidFill>
              <a:latin typeface="Inter"/>
              <a:ea typeface="Inter"/>
              <a:cs typeface="Inter"/>
              <a:sym typeface="Inter"/>
            </a:endParaRPr>
          </a:p>
        </p:txBody>
      </p:sp>
      <p:sp>
        <p:nvSpPr>
          <p:cNvPr id="565" name="Google Shape;565;p74"/>
          <p:cNvSpPr txBox="1"/>
          <p:nvPr/>
        </p:nvSpPr>
        <p:spPr>
          <a:xfrm>
            <a:off x="6107224" y="4197862"/>
            <a:ext cx="865200" cy="400200"/>
          </a:xfrm>
          <a:prstGeom prst="rect">
            <a:avLst/>
          </a:prstGeom>
          <a:noFill/>
          <a:ln>
            <a:noFill/>
          </a:ln>
        </p:spPr>
        <p:txBody>
          <a:bodyPr anchorCtr="0" anchor="t" bIns="91425" lIns="91425" spcFirstLastPara="1" rIns="91425" wrap="square" tIns="91425">
            <a:spAutoFit/>
          </a:bodyPr>
          <a:lstStyle/>
          <a:p>
            <a:pPr indent="-101600" lvl="0" marL="57150" rtl="0" algn="l">
              <a:spcBef>
                <a:spcPts val="0"/>
              </a:spcBef>
              <a:spcAft>
                <a:spcPts val="0"/>
              </a:spcAft>
              <a:buClr>
                <a:schemeClr val="accent6"/>
              </a:buClr>
              <a:buSzPts val="700"/>
              <a:buFont typeface="Inter"/>
              <a:buChar char="✓"/>
            </a:pPr>
            <a:r>
              <a:rPr b="1" lang="en" sz="700">
                <a:solidFill>
                  <a:schemeClr val="accent6"/>
                </a:solidFill>
                <a:latin typeface="Inter"/>
                <a:ea typeface="Inter"/>
                <a:cs typeface="Inter"/>
                <a:sym typeface="Inter"/>
              </a:rPr>
              <a:t>Performance Testing</a:t>
            </a:r>
            <a:endParaRPr b="1" sz="700">
              <a:solidFill>
                <a:schemeClr val="accent6"/>
              </a:solidFill>
              <a:latin typeface="Inter"/>
              <a:ea typeface="Inter"/>
              <a:cs typeface="Inter"/>
              <a:sym typeface="Inter"/>
            </a:endParaRPr>
          </a:p>
        </p:txBody>
      </p:sp>
      <p:sp>
        <p:nvSpPr>
          <p:cNvPr id="566" name="Google Shape;566;p74"/>
          <p:cNvSpPr txBox="1"/>
          <p:nvPr/>
        </p:nvSpPr>
        <p:spPr>
          <a:xfrm>
            <a:off x="5238863" y="4202346"/>
            <a:ext cx="1023600" cy="507900"/>
          </a:xfrm>
          <a:prstGeom prst="rect">
            <a:avLst/>
          </a:prstGeom>
          <a:noFill/>
          <a:ln>
            <a:noFill/>
          </a:ln>
        </p:spPr>
        <p:txBody>
          <a:bodyPr anchorCtr="0" anchor="t" bIns="91425" lIns="91425" spcFirstLastPara="1" rIns="91425" wrap="square" tIns="91425">
            <a:spAutoFit/>
          </a:bodyPr>
          <a:lstStyle/>
          <a:p>
            <a:pPr indent="-101600" lvl="0" marL="57150" rtl="0" algn="l">
              <a:spcBef>
                <a:spcPts val="0"/>
              </a:spcBef>
              <a:spcAft>
                <a:spcPts val="0"/>
              </a:spcAft>
              <a:buClr>
                <a:schemeClr val="accent6"/>
              </a:buClr>
              <a:buSzPts val="700"/>
              <a:buFont typeface="Inter"/>
              <a:buChar char="✓"/>
            </a:pPr>
            <a:r>
              <a:rPr b="1" lang="en" sz="700">
                <a:solidFill>
                  <a:schemeClr val="accent6"/>
                </a:solidFill>
                <a:latin typeface="Inter"/>
                <a:ea typeface="Inter"/>
                <a:cs typeface="Inter"/>
                <a:sym typeface="Inter"/>
              </a:rPr>
              <a:t>User </a:t>
            </a:r>
            <a:endParaRPr b="1" sz="700">
              <a:solidFill>
                <a:schemeClr val="accent6"/>
              </a:solidFill>
              <a:latin typeface="Inter"/>
              <a:ea typeface="Inter"/>
              <a:cs typeface="Inter"/>
              <a:sym typeface="Inter"/>
            </a:endParaRPr>
          </a:p>
          <a:p>
            <a:pPr indent="0" lvl="0" marL="57150" rtl="0" algn="l">
              <a:spcBef>
                <a:spcPts val="0"/>
              </a:spcBef>
              <a:spcAft>
                <a:spcPts val="0"/>
              </a:spcAft>
              <a:buNone/>
            </a:pPr>
            <a:r>
              <a:rPr b="1" lang="en" sz="700">
                <a:solidFill>
                  <a:schemeClr val="accent6"/>
                </a:solidFill>
                <a:latin typeface="Inter"/>
                <a:ea typeface="Inter"/>
                <a:cs typeface="Inter"/>
                <a:sym typeface="Inter"/>
              </a:rPr>
              <a:t>Acceptance   Testing </a:t>
            </a:r>
            <a:endParaRPr b="1" sz="700">
              <a:solidFill>
                <a:schemeClr val="accent6"/>
              </a:solidFill>
              <a:latin typeface="Inter"/>
              <a:ea typeface="Inter"/>
              <a:cs typeface="Inter"/>
              <a:sym typeface="Inter"/>
            </a:endParaRPr>
          </a:p>
        </p:txBody>
      </p:sp>
      <p:sp>
        <p:nvSpPr>
          <p:cNvPr id="567" name="Google Shape;567;p74"/>
          <p:cNvSpPr/>
          <p:nvPr/>
        </p:nvSpPr>
        <p:spPr>
          <a:xfrm>
            <a:off x="7043300" y="3600025"/>
            <a:ext cx="606600" cy="56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PROD</a:t>
            </a:r>
            <a:endParaRPr b="1" sz="1000">
              <a:solidFill>
                <a:schemeClr val="lt1"/>
              </a:solidFill>
              <a:latin typeface="Inter"/>
              <a:ea typeface="Inter"/>
              <a:cs typeface="Inter"/>
              <a:sym typeface="Inter"/>
            </a:endParaRPr>
          </a:p>
        </p:txBody>
      </p:sp>
      <p:sp>
        <p:nvSpPr>
          <p:cNvPr id="568" name="Google Shape;568;p74"/>
          <p:cNvSpPr/>
          <p:nvPr/>
        </p:nvSpPr>
        <p:spPr>
          <a:xfrm>
            <a:off x="8204575" y="2050450"/>
            <a:ext cx="515400" cy="392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PROD</a:t>
            </a:r>
            <a:endParaRPr b="1" sz="800">
              <a:solidFill>
                <a:schemeClr val="lt1"/>
              </a:solidFill>
              <a:latin typeface="Inter"/>
              <a:ea typeface="Inter"/>
              <a:cs typeface="Inter"/>
              <a:sym typeface="Inter"/>
            </a:endParaRPr>
          </a:p>
        </p:txBody>
      </p:sp>
      <p:cxnSp>
        <p:nvCxnSpPr>
          <p:cNvPr id="569" name="Google Shape;569;p74"/>
          <p:cNvCxnSpPr>
            <a:stCxn id="548" idx="3"/>
            <a:endCxn id="568" idx="1"/>
          </p:cNvCxnSpPr>
          <p:nvPr/>
        </p:nvCxnSpPr>
        <p:spPr>
          <a:xfrm>
            <a:off x="8020025" y="2246650"/>
            <a:ext cx="184500" cy="0"/>
          </a:xfrm>
          <a:prstGeom prst="straightConnector1">
            <a:avLst/>
          </a:prstGeom>
          <a:noFill/>
          <a:ln cap="flat" cmpd="sng" w="9525">
            <a:solidFill>
              <a:schemeClr val="dk2"/>
            </a:solidFill>
            <a:prstDash val="solid"/>
            <a:round/>
            <a:headEnd len="med" w="med" type="none"/>
            <a:tailEnd len="med" w="med" type="triangle"/>
          </a:ln>
        </p:spPr>
      </p:cxnSp>
      <p:sp>
        <p:nvSpPr>
          <p:cNvPr id="570" name="Google Shape;570;p74"/>
          <p:cNvSpPr txBox="1"/>
          <p:nvPr/>
        </p:nvSpPr>
        <p:spPr>
          <a:xfrm>
            <a:off x="2352425" y="2544525"/>
            <a:ext cx="733500" cy="400200"/>
          </a:xfrm>
          <a:prstGeom prst="rect">
            <a:avLst/>
          </a:prstGeom>
          <a:noFill/>
          <a:ln>
            <a:noFill/>
          </a:ln>
        </p:spPr>
        <p:txBody>
          <a:bodyPr anchorCtr="0" anchor="t" bIns="0" lIns="0" spcFirstLastPara="1" rIns="0" wrap="square" tIns="0">
            <a:noAutofit/>
          </a:bodyPr>
          <a:lstStyle/>
          <a:p>
            <a:pPr indent="-129540" lvl="0" marL="173736" rtl="0" algn="l">
              <a:spcBef>
                <a:spcPts val="0"/>
              </a:spcBef>
              <a:spcAft>
                <a:spcPts val="0"/>
              </a:spcAft>
              <a:buClr>
                <a:schemeClr val="accent6"/>
              </a:buClr>
              <a:buSzPts val="600"/>
              <a:buFont typeface="Inter"/>
              <a:buChar char="✓"/>
            </a:pPr>
            <a:r>
              <a:rPr b="1" lang="en" sz="600">
                <a:solidFill>
                  <a:schemeClr val="accent6"/>
                </a:solidFill>
                <a:latin typeface="Inter"/>
                <a:ea typeface="Inter"/>
                <a:cs typeface="Inter"/>
                <a:sym typeface="Inter"/>
              </a:rPr>
              <a:t>Code Coverage</a:t>
            </a:r>
            <a:endParaRPr b="1" sz="600">
              <a:solidFill>
                <a:schemeClr val="accent6"/>
              </a:solidFill>
              <a:latin typeface="Inter"/>
              <a:ea typeface="Inter"/>
              <a:cs typeface="Inter"/>
              <a:sym typeface="Inter"/>
            </a:endParaRPr>
          </a:p>
          <a:p>
            <a:pPr indent="-91440" lvl="0" marL="173736" marR="0" rtl="0" algn="l">
              <a:spcBef>
                <a:spcPts val="0"/>
              </a:spcBef>
              <a:spcAft>
                <a:spcPts val="0"/>
              </a:spcAft>
              <a:buNone/>
            </a:pPr>
            <a:r>
              <a:t/>
            </a:r>
            <a:endParaRPr b="1" sz="600">
              <a:solidFill>
                <a:schemeClr val="accent6"/>
              </a:solidFill>
              <a:latin typeface="Inter"/>
              <a:ea typeface="Inter"/>
              <a:cs typeface="Inter"/>
              <a:sym typeface="Inter"/>
            </a:endParaRPr>
          </a:p>
        </p:txBody>
      </p:sp>
      <p:sp>
        <p:nvSpPr>
          <p:cNvPr id="571" name="Google Shape;571;p74"/>
          <p:cNvSpPr txBox="1"/>
          <p:nvPr/>
        </p:nvSpPr>
        <p:spPr>
          <a:xfrm>
            <a:off x="1128725" y="3683000"/>
            <a:ext cx="157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Inter"/>
                <a:ea typeface="Inter"/>
                <a:cs typeface="Inter"/>
                <a:sym typeface="Inter"/>
              </a:rPr>
              <a:t>Uniform Environment and Consistent Configuration using Infra as code </a:t>
            </a:r>
            <a:endParaRPr b="1" sz="900">
              <a:latin typeface="Inter"/>
              <a:ea typeface="Inter"/>
              <a:cs typeface="Inter"/>
              <a:sym typeface="Inter"/>
            </a:endParaRPr>
          </a:p>
        </p:txBody>
      </p:sp>
      <p:sp>
        <p:nvSpPr>
          <p:cNvPr id="572" name="Google Shape;572;p74"/>
          <p:cNvSpPr txBox="1"/>
          <p:nvPr/>
        </p:nvSpPr>
        <p:spPr>
          <a:xfrm>
            <a:off x="5517225" y="3281238"/>
            <a:ext cx="186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Inter"/>
                <a:ea typeface="Inter"/>
                <a:cs typeface="Inter"/>
                <a:sym typeface="Inter"/>
              </a:rPr>
              <a:t>PROD like config and Security</a:t>
            </a:r>
            <a:endParaRPr b="1" sz="800">
              <a:latin typeface="Inter"/>
              <a:ea typeface="Inter"/>
              <a:cs typeface="Inter"/>
              <a:sym typeface="Inter"/>
            </a:endParaRPr>
          </a:p>
        </p:txBody>
      </p:sp>
      <p:sp>
        <p:nvSpPr>
          <p:cNvPr id="573" name="Google Shape;573;p74"/>
          <p:cNvSpPr txBox="1"/>
          <p:nvPr/>
        </p:nvSpPr>
        <p:spPr>
          <a:xfrm>
            <a:off x="3346750" y="3292225"/>
            <a:ext cx="109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Inter"/>
                <a:ea typeface="Inter"/>
                <a:cs typeface="Inter"/>
                <a:sym typeface="Inter"/>
              </a:rPr>
              <a:t>PROD like config </a:t>
            </a:r>
            <a:endParaRPr b="1" sz="800">
              <a:latin typeface="Inter"/>
              <a:ea typeface="Inter"/>
              <a:cs typeface="Inter"/>
              <a:sym typeface="Inter"/>
            </a:endParaRPr>
          </a:p>
        </p:txBody>
      </p:sp>
      <p:sp>
        <p:nvSpPr>
          <p:cNvPr id="574" name="Google Shape;57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8" name="Shape 578"/>
        <p:cNvGrpSpPr/>
        <p:nvPr/>
      </p:nvGrpSpPr>
      <p:grpSpPr>
        <a:xfrm>
          <a:off x="0" y="0"/>
          <a:ext cx="0" cy="0"/>
          <a:chOff x="0" y="0"/>
          <a:chExt cx="0" cy="0"/>
        </a:xfrm>
      </p:grpSpPr>
      <p:sp>
        <p:nvSpPr>
          <p:cNvPr id="579" name="Google Shape;579;p75"/>
          <p:cNvSpPr/>
          <p:nvPr/>
        </p:nvSpPr>
        <p:spPr>
          <a:xfrm>
            <a:off x="1760605" y="1418050"/>
            <a:ext cx="2784900" cy="2807400"/>
          </a:xfrm>
          <a:prstGeom prst="roundRect">
            <a:avLst>
              <a:gd fmla="val 1268"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Open Sans"/>
              <a:buNone/>
            </a:pPr>
            <a:r>
              <a:t/>
            </a:r>
            <a:endParaRPr sz="1300">
              <a:solidFill>
                <a:srgbClr val="D9D9D9"/>
              </a:solidFill>
              <a:latin typeface="Open Sans"/>
              <a:ea typeface="Open Sans"/>
              <a:cs typeface="Open Sans"/>
              <a:sym typeface="Open Sans"/>
            </a:endParaRPr>
          </a:p>
        </p:txBody>
      </p:sp>
      <p:sp>
        <p:nvSpPr>
          <p:cNvPr id="580" name="Google Shape;580;p75"/>
          <p:cNvSpPr/>
          <p:nvPr/>
        </p:nvSpPr>
        <p:spPr>
          <a:xfrm>
            <a:off x="457550" y="1796375"/>
            <a:ext cx="1096500" cy="2260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1" name="Google Shape;581;p75"/>
          <p:cNvSpPr/>
          <p:nvPr/>
        </p:nvSpPr>
        <p:spPr>
          <a:xfrm>
            <a:off x="4678150" y="1693038"/>
            <a:ext cx="1096500" cy="236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2" name="Google Shape;582;p75"/>
          <p:cNvSpPr/>
          <p:nvPr/>
        </p:nvSpPr>
        <p:spPr>
          <a:xfrm>
            <a:off x="1907183" y="2779640"/>
            <a:ext cx="1253700" cy="127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3" name="Google Shape;583;p75"/>
          <p:cNvSpPr/>
          <p:nvPr/>
        </p:nvSpPr>
        <p:spPr>
          <a:xfrm>
            <a:off x="1907183" y="1693038"/>
            <a:ext cx="1253700" cy="88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4" name="Google Shape;584;p75"/>
          <p:cNvSpPr/>
          <p:nvPr/>
        </p:nvSpPr>
        <p:spPr>
          <a:xfrm>
            <a:off x="3339175" y="1693037"/>
            <a:ext cx="1096500" cy="88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5" name="Google Shape;585;p75"/>
          <p:cNvSpPr/>
          <p:nvPr/>
        </p:nvSpPr>
        <p:spPr>
          <a:xfrm>
            <a:off x="3339176" y="2779639"/>
            <a:ext cx="1096500" cy="127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86" name="Google Shape;586;p75"/>
          <p:cNvSpPr txBox="1"/>
          <p:nvPr/>
        </p:nvSpPr>
        <p:spPr>
          <a:xfrm>
            <a:off x="797728" y="1967999"/>
            <a:ext cx="899100" cy="3387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100">
                <a:solidFill>
                  <a:schemeClr val="accent2"/>
                </a:solidFill>
                <a:latin typeface="Inter SemiBold"/>
                <a:ea typeface="Inter SemiBold"/>
                <a:cs typeface="Inter SemiBold"/>
                <a:sym typeface="Inter SemiBold"/>
              </a:rPr>
              <a:t>Threat Modeling</a:t>
            </a:r>
            <a:endParaRPr sz="1100">
              <a:solidFill>
                <a:schemeClr val="accent2"/>
              </a:solidFill>
              <a:latin typeface="Inter SemiBold"/>
              <a:ea typeface="Inter SemiBold"/>
              <a:cs typeface="Inter SemiBold"/>
              <a:sym typeface="Inter SemiBold"/>
            </a:endParaRPr>
          </a:p>
        </p:txBody>
      </p:sp>
      <p:sp>
        <p:nvSpPr>
          <p:cNvPr id="587" name="Google Shape;587;p75"/>
          <p:cNvSpPr txBox="1"/>
          <p:nvPr/>
        </p:nvSpPr>
        <p:spPr>
          <a:xfrm>
            <a:off x="580403" y="2404746"/>
            <a:ext cx="899100" cy="754200"/>
          </a:xfrm>
          <a:prstGeom prst="rect">
            <a:avLst/>
          </a:prstGeom>
          <a:noFill/>
          <a:ln>
            <a:noFill/>
          </a:ln>
        </p:spPr>
        <p:txBody>
          <a:bodyPr anchorCtr="0" anchor="t" bIns="0" lIns="0" spcFirstLastPara="1" rIns="0" wrap="square" tIns="0">
            <a:spAutoFit/>
          </a:bodyPr>
          <a:lstStyle/>
          <a:p>
            <a:pPr indent="-90170" lvl="0" marL="91440" rtl="0" algn="l">
              <a:spcBef>
                <a:spcPts val="0"/>
              </a:spcBef>
              <a:spcAft>
                <a:spcPts val="0"/>
              </a:spcAft>
              <a:buSzPts val="700"/>
              <a:buFont typeface="Inter"/>
              <a:buChar char="●"/>
            </a:pPr>
            <a:r>
              <a:rPr lang="en" sz="700">
                <a:latin typeface="Inter"/>
                <a:ea typeface="Inter"/>
                <a:cs typeface="Inter"/>
                <a:sym typeface="Inter"/>
              </a:rPr>
              <a:t>Security Acceptance criteria</a:t>
            </a:r>
            <a:endParaRPr sz="700">
              <a:latin typeface="Inter"/>
              <a:ea typeface="Inter"/>
              <a:cs typeface="Inter"/>
              <a:sym typeface="Inter"/>
            </a:endParaRPr>
          </a:p>
          <a:p>
            <a:pPr indent="-90170" lvl="0" marL="91440" rtl="0" algn="l">
              <a:spcBef>
                <a:spcPts val="0"/>
              </a:spcBef>
              <a:spcAft>
                <a:spcPts val="0"/>
              </a:spcAft>
              <a:buSzPts val="700"/>
              <a:buFont typeface="Inter"/>
              <a:buChar char="●"/>
            </a:pPr>
            <a:r>
              <a:rPr lang="en" sz="700">
                <a:solidFill>
                  <a:schemeClr val="dk1"/>
                </a:solidFill>
                <a:latin typeface="Inter"/>
                <a:ea typeface="Inter"/>
                <a:cs typeface="Inter"/>
                <a:sym typeface="Inter"/>
              </a:rPr>
              <a:t>Architecture review</a:t>
            </a:r>
            <a:endParaRPr sz="700">
              <a:solidFill>
                <a:schemeClr val="dk1"/>
              </a:solidFill>
              <a:latin typeface="Inter"/>
              <a:ea typeface="Inter"/>
              <a:cs typeface="Inter"/>
              <a:sym typeface="Inter"/>
            </a:endParaRPr>
          </a:p>
          <a:p>
            <a:pPr indent="-90170" lvl="0" marL="91440" rtl="0" algn="l">
              <a:spcBef>
                <a:spcPts val="0"/>
              </a:spcBef>
              <a:spcAft>
                <a:spcPts val="0"/>
              </a:spcAft>
              <a:buClr>
                <a:schemeClr val="dk1"/>
              </a:buClr>
              <a:buSzPts val="700"/>
              <a:buFont typeface="Inter"/>
              <a:buChar char="●"/>
            </a:pPr>
            <a:r>
              <a:rPr lang="en" sz="700">
                <a:solidFill>
                  <a:schemeClr val="dk1"/>
                </a:solidFill>
                <a:latin typeface="Inter"/>
                <a:ea typeface="Inter"/>
                <a:cs typeface="Inter"/>
                <a:sym typeface="Inter"/>
              </a:rPr>
              <a:t>Application threat modeling</a:t>
            </a:r>
            <a:endParaRPr sz="700">
              <a:solidFill>
                <a:schemeClr val="dk1"/>
              </a:solidFill>
              <a:latin typeface="Inter"/>
              <a:ea typeface="Inter"/>
              <a:cs typeface="Inter"/>
              <a:sym typeface="Inter"/>
            </a:endParaRPr>
          </a:p>
        </p:txBody>
      </p:sp>
      <p:sp>
        <p:nvSpPr>
          <p:cNvPr id="588" name="Google Shape;588;p75"/>
          <p:cNvSpPr txBox="1"/>
          <p:nvPr/>
        </p:nvSpPr>
        <p:spPr>
          <a:xfrm>
            <a:off x="3405017" y="1967989"/>
            <a:ext cx="1029000" cy="431100"/>
          </a:xfrm>
          <a:prstGeom prst="rect">
            <a:avLst/>
          </a:prstGeom>
          <a:noFill/>
          <a:ln>
            <a:noFill/>
          </a:ln>
        </p:spPr>
        <p:txBody>
          <a:bodyPr anchorCtr="0" anchor="t" bIns="0" lIns="0" spcFirstLastPara="1" rIns="0" wrap="square" tIns="0">
            <a:spAutoFit/>
          </a:bodyPr>
          <a:lstStyle/>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SAST</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Dependency check</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Secrets scan</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Security unit test run</a:t>
            </a:r>
            <a:endParaRPr sz="700">
              <a:solidFill>
                <a:srgbClr val="FFFFFF"/>
              </a:solidFill>
              <a:latin typeface="Inter"/>
              <a:ea typeface="Inter"/>
              <a:cs typeface="Inter"/>
              <a:sym typeface="Inter"/>
            </a:endParaRPr>
          </a:p>
        </p:txBody>
      </p:sp>
      <p:sp>
        <p:nvSpPr>
          <p:cNvPr id="589" name="Google Shape;589;p75"/>
          <p:cNvSpPr txBox="1"/>
          <p:nvPr/>
        </p:nvSpPr>
        <p:spPr>
          <a:xfrm>
            <a:off x="3409350" y="3054179"/>
            <a:ext cx="899100" cy="431100"/>
          </a:xfrm>
          <a:prstGeom prst="rect">
            <a:avLst/>
          </a:prstGeom>
          <a:noFill/>
          <a:ln>
            <a:noFill/>
          </a:ln>
        </p:spPr>
        <p:txBody>
          <a:bodyPr anchorCtr="0" anchor="t" bIns="0" lIns="0" spcFirstLastPara="1" rIns="0" wrap="square" tIns="0">
            <a:spAutoFit/>
          </a:bodyPr>
          <a:lstStyle/>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Automated security checks and access controls</a:t>
            </a:r>
            <a:endParaRPr sz="700">
              <a:solidFill>
                <a:srgbClr val="FFFFFF"/>
              </a:solidFill>
              <a:latin typeface="Inter"/>
              <a:ea typeface="Inter"/>
              <a:cs typeface="Inter"/>
              <a:sym typeface="Inter"/>
            </a:endParaRPr>
          </a:p>
        </p:txBody>
      </p:sp>
      <p:sp>
        <p:nvSpPr>
          <p:cNvPr id="590" name="Google Shape;590;p75"/>
          <p:cNvSpPr txBox="1"/>
          <p:nvPr/>
        </p:nvSpPr>
        <p:spPr>
          <a:xfrm>
            <a:off x="1947926" y="1991103"/>
            <a:ext cx="1129800" cy="323100"/>
          </a:xfrm>
          <a:prstGeom prst="rect">
            <a:avLst/>
          </a:prstGeom>
          <a:noFill/>
          <a:ln>
            <a:noFill/>
          </a:ln>
        </p:spPr>
        <p:txBody>
          <a:bodyPr anchorCtr="0" anchor="t" bIns="0" lIns="0" spcFirstLastPara="1" rIns="0" wrap="square" tIns="0">
            <a:spAutoFit/>
          </a:bodyPr>
          <a:lstStyle/>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Security code review via Pairing</a:t>
            </a:r>
            <a:endParaRPr sz="700">
              <a:solidFill>
                <a:srgbClr val="FFFFFF"/>
              </a:solidFill>
              <a:latin typeface="Inter"/>
              <a:ea typeface="Inter"/>
              <a:cs typeface="Inter"/>
              <a:sym typeface="Inter"/>
            </a:endParaRPr>
          </a:p>
          <a:p>
            <a:pPr indent="0" lvl="0" marL="457200" rtl="0" algn="l">
              <a:spcBef>
                <a:spcPts val="0"/>
              </a:spcBef>
              <a:spcAft>
                <a:spcPts val="0"/>
              </a:spcAft>
              <a:buNone/>
            </a:pPr>
            <a:r>
              <a:t/>
            </a:r>
            <a:endParaRPr sz="700">
              <a:solidFill>
                <a:srgbClr val="FFFFFF"/>
              </a:solidFill>
              <a:latin typeface="Inter"/>
              <a:ea typeface="Inter"/>
              <a:cs typeface="Inter"/>
              <a:sym typeface="Inter"/>
            </a:endParaRPr>
          </a:p>
        </p:txBody>
      </p:sp>
      <p:sp>
        <p:nvSpPr>
          <p:cNvPr id="591" name="Google Shape;591;p75"/>
          <p:cNvSpPr txBox="1"/>
          <p:nvPr/>
        </p:nvSpPr>
        <p:spPr>
          <a:xfrm>
            <a:off x="2002250" y="3185003"/>
            <a:ext cx="984000" cy="431100"/>
          </a:xfrm>
          <a:prstGeom prst="rect">
            <a:avLst/>
          </a:prstGeom>
          <a:noFill/>
          <a:ln>
            <a:noFill/>
          </a:ln>
        </p:spPr>
        <p:txBody>
          <a:bodyPr anchorCtr="0" anchor="t" bIns="0" lIns="0" spcFirstLastPara="1" rIns="0" wrap="square" tIns="0">
            <a:spAutoFit/>
          </a:bodyPr>
          <a:lstStyle/>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DAST</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Security functional testing</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Pen testing</a:t>
            </a:r>
            <a:endParaRPr sz="700">
              <a:solidFill>
                <a:srgbClr val="FFFFFF"/>
              </a:solidFill>
              <a:latin typeface="Inter"/>
              <a:ea typeface="Inter"/>
              <a:cs typeface="Inter"/>
              <a:sym typeface="Inter"/>
            </a:endParaRPr>
          </a:p>
        </p:txBody>
      </p:sp>
      <p:sp>
        <p:nvSpPr>
          <p:cNvPr id="592" name="Google Shape;592;p75"/>
          <p:cNvSpPr txBox="1"/>
          <p:nvPr/>
        </p:nvSpPr>
        <p:spPr>
          <a:xfrm>
            <a:off x="3437876" y="1768248"/>
            <a:ext cx="899100" cy="169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100">
                <a:solidFill>
                  <a:srgbClr val="FFFFFF"/>
                </a:solidFill>
                <a:latin typeface="Inter SemiBold"/>
                <a:ea typeface="Inter SemiBold"/>
                <a:cs typeface="Inter SemiBold"/>
                <a:sym typeface="Inter SemiBold"/>
              </a:rPr>
              <a:t>Build</a:t>
            </a:r>
            <a:endParaRPr sz="1100">
              <a:solidFill>
                <a:srgbClr val="FFFFFF"/>
              </a:solidFill>
              <a:latin typeface="Inter SemiBold"/>
              <a:ea typeface="Inter SemiBold"/>
              <a:cs typeface="Inter SemiBold"/>
              <a:sym typeface="Inter SemiBold"/>
            </a:endParaRPr>
          </a:p>
        </p:txBody>
      </p:sp>
      <p:sp>
        <p:nvSpPr>
          <p:cNvPr id="593" name="Google Shape;593;p75"/>
          <p:cNvSpPr txBox="1"/>
          <p:nvPr/>
        </p:nvSpPr>
        <p:spPr>
          <a:xfrm>
            <a:off x="1962076" y="1768244"/>
            <a:ext cx="899100" cy="169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100">
                <a:solidFill>
                  <a:srgbClr val="FFFFFF"/>
                </a:solidFill>
                <a:latin typeface="Inter SemiBold"/>
                <a:ea typeface="Inter SemiBold"/>
                <a:cs typeface="Inter SemiBold"/>
                <a:sym typeface="Inter SemiBold"/>
              </a:rPr>
              <a:t>Code</a:t>
            </a:r>
            <a:endParaRPr sz="1100">
              <a:solidFill>
                <a:srgbClr val="FFFFFF"/>
              </a:solidFill>
              <a:latin typeface="Inter SemiBold"/>
              <a:ea typeface="Inter SemiBold"/>
              <a:cs typeface="Inter SemiBold"/>
              <a:sym typeface="Inter SemiBold"/>
            </a:endParaRPr>
          </a:p>
        </p:txBody>
      </p:sp>
      <p:sp>
        <p:nvSpPr>
          <p:cNvPr id="594" name="Google Shape;594;p75"/>
          <p:cNvSpPr txBox="1"/>
          <p:nvPr/>
        </p:nvSpPr>
        <p:spPr>
          <a:xfrm>
            <a:off x="1993175" y="2878400"/>
            <a:ext cx="1129800" cy="169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100">
                <a:solidFill>
                  <a:srgbClr val="FFFFFF"/>
                </a:solidFill>
                <a:latin typeface="Inter SemiBold"/>
                <a:ea typeface="Inter SemiBold"/>
                <a:cs typeface="Inter SemiBold"/>
                <a:sym typeface="Inter SemiBold"/>
              </a:rPr>
              <a:t>Security Testing</a:t>
            </a:r>
            <a:endParaRPr sz="1100">
              <a:solidFill>
                <a:srgbClr val="FFFFFF"/>
              </a:solidFill>
              <a:latin typeface="Inter SemiBold"/>
              <a:ea typeface="Inter SemiBold"/>
              <a:cs typeface="Inter SemiBold"/>
              <a:sym typeface="Inter SemiBold"/>
            </a:endParaRPr>
          </a:p>
        </p:txBody>
      </p:sp>
      <p:sp>
        <p:nvSpPr>
          <p:cNvPr id="595" name="Google Shape;595;p75"/>
          <p:cNvSpPr txBox="1"/>
          <p:nvPr/>
        </p:nvSpPr>
        <p:spPr>
          <a:xfrm>
            <a:off x="3406025" y="2832222"/>
            <a:ext cx="899100" cy="169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100">
                <a:solidFill>
                  <a:srgbClr val="FFFFFF"/>
                </a:solidFill>
                <a:latin typeface="Inter SemiBold"/>
                <a:ea typeface="Inter SemiBold"/>
                <a:cs typeface="Inter SemiBold"/>
                <a:sym typeface="Inter SemiBold"/>
              </a:rPr>
              <a:t>Deploy</a:t>
            </a:r>
            <a:endParaRPr sz="1100">
              <a:solidFill>
                <a:srgbClr val="FFFFFF"/>
              </a:solidFill>
              <a:latin typeface="Inter SemiBold"/>
              <a:ea typeface="Inter SemiBold"/>
              <a:cs typeface="Inter SemiBold"/>
              <a:sym typeface="Inter SemiBold"/>
            </a:endParaRPr>
          </a:p>
        </p:txBody>
      </p:sp>
      <p:sp>
        <p:nvSpPr>
          <p:cNvPr id="596" name="Google Shape;596;p75"/>
          <p:cNvSpPr txBox="1"/>
          <p:nvPr/>
        </p:nvSpPr>
        <p:spPr>
          <a:xfrm>
            <a:off x="4731559" y="2607751"/>
            <a:ext cx="984000" cy="1077600"/>
          </a:xfrm>
          <a:prstGeom prst="rect">
            <a:avLst/>
          </a:prstGeom>
          <a:noFill/>
          <a:ln>
            <a:noFill/>
          </a:ln>
        </p:spPr>
        <p:txBody>
          <a:bodyPr anchorCtr="0" anchor="t" bIns="0" lIns="0" spcFirstLastPara="1" rIns="0" wrap="square" tIns="0">
            <a:spAutoFit/>
          </a:bodyPr>
          <a:lstStyle/>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Penetration test certification</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Automated checks</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Access Controls</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Server side DOS prevention</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Server &amp; data hardening</a:t>
            </a:r>
            <a:endParaRPr sz="700">
              <a:solidFill>
                <a:srgbClr val="FFFFFF"/>
              </a:solidFill>
              <a:latin typeface="Inter"/>
              <a:ea typeface="Inter"/>
              <a:cs typeface="Inter"/>
              <a:sym typeface="Inter"/>
            </a:endParaRPr>
          </a:p>
          <a:p>
            <a:pPr indent="-90170" lvl="0" marL="91440" rtl="0" algn="l">
              <a:spcBef>
                <a:spcPts val="0"/>
              </a:spcBef>
              <a:spcAft>
                <a:spcPts val="0"/>
              </a:spcAft>
              <a:buClr>
                <a:srgbClr val="FFFFFF"/>
              </a:buClr>
              <a:buSzPts val="700"/>
              <a:buFont typeface="Inter"/>
              <a:buChar char="●"/>
            </a:pPr>
            <a:r>
              <a:rPr lang="en" sz="700">
                <a:solidFill>
                  <a:srgbClr val="FFFFFF"/>
                </a:solidFill>
                <a:latin typeface="Inter"/>
                <a:ea typeface="Inter"/>
                <a:cs typeface="Inter"/>
                <a:sym typeface="Inter"/>
              </a:rPr>
              <a:t>Monitoring and auditing</a:t>
            </a:r>
            <a:endParaRPr sz="700">
              <a:solidFill>
                <a:srgbClr val="FFFFFF"/>
              </a:solidFill>
              <a:latin typeface="Inter"/>
              <a:ea typeface="Inter"/>
              <a:cs typeface="Inter"/>
              <a:sym typeface="Inter"/>
            </a:endParaRPr>
          </a:p>
        </p:txBody>
      </p:sp>
      <p:sp>
        <p:nvSpPr>
          <p:cNvPr id="597" name="Google Shape;597;p75"/>
          <p:cNvSpPr txBox="1"/>
          <p:nvPr/>
        </p:nvSpPr>
        <p:spPr>
          <a:xfrm>
            <a:off x="4731559" y="2219522"/>
            <a:ext cx="899100" cy="3387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100">
                <a:solidFill>
                  <a:srgbClr val="FFFFFF"/>
                </a:solidFill>
                <a:latin typeface="Inter SemiBold"/>
                <a:ea typeface="Inter SemiBold"/>
                <a:cs typeface="Inter SemiBold"/>
                <a:sym typeface="Inter SemiBold"/>
              </a:rPr>
              <a:t>Deploy and Release</a:t>
            </a:r>
            <a:endParaRPr sz="1100">
              <a:solidFill>
                <a:srgbClr val="FFFFFF"/>
              </a:solidFill>
              <a:latin typeface="Inter SemiBold"/>
              <a:ea typeface="Inter SemiBold"/>
              <a:cs typeface="Inter SemiBold"/>
              <a:sym typeface="Inter SemiBold"/>
            </a:endParaRPr>
          </a:p>
        </p:txBody>
      </p:sp>
      <p:pic>
        <p:nvPicPr>
          <p:cNvPr id="598" name="Google Shape;598;p75"/>
          <p:cNvPicPr preferRelativeResize="0"/>
          <p:nvPr/>
        </p:nvPicPr>
        <p:blipFill>
          <a:blip r:embed="rId3">
            <a:alphaModFix/>
          </a:blip>
          <a:stretch>
            <a:fillRect/>
          </a:stretch>
        </p:blipFill>
        <p:spPr>
          <a:xfrm>
            <a:off x="4731559" y="1796367"/>
            <a:ext cx="430127" cy="453003"/>
          </a:xfrm>
          <a:prstGeom prst="rect">
            <a:avLst/>
          </a:prstGeom>
          <a:noFill/>
          <a:ln>
            <a:noFill/>
          </a:ln>
        </p:spPr>
      </p:pic>
      <p:cxnSp>
        <p:nvCxnSpPr>
          <p:cNvPr id="599" name="Google Shape;599;p75"/>
          <p:cNvCxnSpPr/>
          <p:nvPr/>
        </p:nvCxnSpPr>
        <p:spPr>
          <a:xfrm rot="10800000">
            <a:off x="2442731" y="2583546"/>
            <a:ext cx="0" cy="1902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75"/>
          <p:cNvCxnSpPr/>
          <p:nvPr/>
        </p:nvCxnSpPr>
        <p:spPr>
          <a:xfrm>
            <a:off x="3826547" y="2600087"/>
            <a:ext cx="0" cy="1794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75"/>
          <p:cNvCxnSpPr>
            <a:stCxn id="583" idx="3"/>
          </p:cNvCxnSpPr>
          <p:nvPr/>
        </p:nvCxnSpPr>
        <p:spPr>
          <a:xfrm>
            <a:off x="3160883" y="2137338"/>
            <a:ext cx="211200" cy="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75"/>
          <p:cNvCxnSpPr/>
          <p:nvPr/>
        </p:nvCxnSpPr>
        <p:spPr>
          <a:xfrm rot="10800000">
            <a:off x="3127107" y="3343421"/>
            <a:ext cx="210600" cy="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75"/>
          <p:cNvSpPr txBox="1"/>
          <p:nvPr>
            <p:ph type="title"/>
          </p:nvPr>
        </p:nvSpPr>
        <p:spPr>
          <a:xfrm>
            <a:off x="411425" y="282200"/>
            <a:ext cx="79062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Bitter"/>
                <a:ea typeface="Bitter"/>
                <a:cs typeface="Bitter"/>
                <a:sym typeface="Bitter"/>
              </a:rPr>
              <a:t>Shift Security Left - </a:t>
            </a:r>
            <a:r>
              <a:rPr lang="en">
                <a:solidFill>
                  <a:schemeClr val="accent2"/>
                </a:solidFill>
                <a:latin typeface="Bitter"/>
                <a:ea typeface="Bitter"/>
                <a:cs typeface="Bitter"/>
                <a:sym typeface="Bitter"/>
              </a:rPr>
              <a:t>Build Security in</a:t>
            </a:r>
            <a:endParaRPr>
              <a:latin typeface="Bitter"/>
              <a:ea typeface="Bitter"/>
              <a:cs typeface="Bitter"/>
              <a:sym typeface="Bitter"/>
            </a:endParaRPr>
          </a:p>
        </p:txBody>
      </p:sp>
      <p:sp>
        <p:nvSpPr>
          <p:cNvPr id="604" name="Google Shape;604;p75"/>
          <p:cNvSpPr/>
          <p:nvPr/>
        </p:nvSpPr>
        <p:spPr>
          <a:xfrm>
            <a:off x="556202" y="2012295"/>
            <a:ext cx="210414" cy="250067"/>
          </a:xfrm>
          <a:custGeom>
            <a:rect b="b" l="l" r="r" t="t"/>
            <a:pathLst>
              <a:path extrusionOk="0" h="146882" w="132128">
                <a:moveTo>
                  <a:pt x="24676" y="27679"/>
                </a:moveTo>
                <a:cubicBezTo>
                  <a:pt x="19193" y="27679"/>
                  <a:pt x="19193" y="35905"/>
                  <a:pt x="24676" y="35905"/>
                </a:cubicBezTo>
                <a:lnTo>
                  <a:pt x="29899" y="35905"/>
                </a:lnTo>
                <a:cubicBezTo>
                  <a:pt x="35382" y="35905"/>
                  <a:pt x="35382" y="27679"/>
                  <a:pt x="29899" y="27679"/>
                </a:cubicBezTo>
                <a:close/>
                <a:moveTo>
                  <a:pt x="51441" y="27679"/>
                </a:moveTo>
                <a:cubicBezTo>
                  <a:pt x="45958" y="27679"/>
                  <a:pt x="45958" y="35905"/>
                  <a:pt x="51441" y="35905"/>
                </a:cubicBezTo>
                <a:lnTo>
                  <a:pt x="107452" y="35905"/>
                </a:lnTo>
                <a:cubicBezTo>
                  <a:pt x="109802" y="35905"/>
                  <a:pt x="111629" y="34077"/>
                  <a:pt x="111629" y="31727"/>
                </a:cubicBezTo>
                <a:cubicBezTo>
                  <a:pt x="111629" y="29507"/>
                  <a:pt x="109802" y="27679"/>
                  <a:pt x="107452" y="27679"/>
                </a:cubicBezTo>
                <a:close/>
                <a:moveTo>
                  <a:pt x="24676" y="55489"/>
                </a:moveTo>
                <a:cubicBezTo>
                  <a:pt x="19193" y="55489"/>
                  <a:pt x="19193" y="63583"/>
                  <a:pt x="24676" y="63583"/>
                </a:cubicBezTo>
                <a:lnTo>
                  <a:pt x="29899" y="63583"/>
                </a:lnTo>
                <a:cubicBezTo>
                  <a:pt x="35382" y="63583"/>
                  <a:pt x="35382" y="55489"/>
                  <a:pt x="29899" y="55489"/>
                </a:cubicBezTo>
                <a:close/>
                <a:moveTo>
                  <a:pt x="51441" y="55489"/>
                </a:moveTo>
                <a:cubicBezTo>
                  <a:pt x="45958" y="55489"/>
                  <a:pt x="45958" y="63583"/>
                  <a:pt x="51441" y="63583"/>
                </a:cubicBezTo>
                <a:lnTo>
                  <a:pt x="107452" y="63583"/>
                </a:lnTo>
                <a:cubicBezTo>
                  <a:pt x="112935" y="63583"/>
                  <a:pt x="112935" y="55489"/>
                  <a:pt x="107452" y="55489"/>
                </a:cubicBezTo>
                <a:close/>
                <a:moveTo>
                  <a:pt x="24676" y="83168"/>
                </a:moveTo>
                <a:cubicBezTo>
                  <a:pt x="19193" y="83168"/>
                  <a:pt x="19193" y="91393"/>
                  <a:pt x="24676" y="91393"/>
                </a:cubicBezTo>
                <a:lnTo>
                  <a:pt x="29899" y="91393"/>
                </a:lnTo>
                <a:cubicBezTo>
                  <a:pt x="35382" y="91393"/>
                  <a:pt x="35382" y="83168"/>
                  <a:pt x="29899" y="83168"/>
                </a:cubicBezTo>
                <a:close/>
                <a:moveTo>
                  <a:pt x="51441" y="83168"/>
                </a:moveTo>
                <a:cubicBezTo>
                  <a:pt x="45958" y="83168"/>
                  <a:pt x="45958" y="91393"/>
                  <a:pt x="51441" y="91393"/>
                </a:cubicBezTo>
                <a:lnTo>
                  <a:pt x="107452" y="91393"/>
                </a:lnTo>
                <a:cubicBezTo>
                  <a:pt x="112935" y="91393"/>
                  <a:pt x="112935" y="83168"/>
                  <a:pt x="107452" y="83168"/>
                </a:cubicBezTo>
                <a:close/>
                <a:moveTo>
                  <a:pt x="24676" y="110977"/>
                </a:moveTo>
                <a:cubicBezTo>
                  <a:pt x="19193" y="110977"/>
                  <a:pt x="19193" y="119072"/>
                  <a:pt x="24676" y="119072"/>
                </a:cubicBezTo>
                <a:lnTo>
                  <a:pt x="29899" y="119072"/>
                </a:lnTo>
                <a:cubicBezTo>
                  <a:pt x="35382" y="119072"/>
                  <a:pt x="35382" y="110977"/>
                  <a:pt x="29899" y="110977"/>
                </a:cubicBezTo>
                <a:close/>
                <a:moveTo>
                  <a:pt x="51441" y="110977"/>
                </a:moveTo>
                <a:cubicBezTo>
                  <a:pt x="45958" y="110977"/>
                  <a:pt x="45958" y="119072"/>
                  <a:pt x="51441" y="119072"/>
                </a:cubicBezTo>
                <a:lnTo>
                  <a:pt x="107452" y="119072"/>
                </a:lnTo>
                <a:cubicBezTo>
                  <a:pt x="112935" y="119072"/>
                  <a:pt x="112935" y="110977"/>
                  <a:pt x="107452" y="110977"/>
                </a:cubicBezTo>
                <a:close/>
                <a:moveTo>
                  <a:pt x="121683" y="8095"/>
                </a:moveTo>
                <a:cubicBezTo>
                  <a:pt x="122988" y="8095"/>
                  <a:pt x="124033" y="9140"/>
                  <a:pt x="124033" y="10445"/>
                </a:cubicBezTo>
                <a:lnTo>
                  <a:pt x="124033" y="136306"/>
                </a:lnTo>
                <a:cubicBezTo>
                  <a:pt x="124033" y="137611"/>
                  <a:pt x="122988" y="138656"/>
                  <a:pt x="121683" y="138656"/>
                </a:cubicBezTo>
                <a:lnTo>
                  <a:pt x="10445" y="138656"/>
                </a:lnTo>
                <a:cubicBezTo>
                  <a:pt x="9140" y="138656"/>
                  <a:pt x="8095" y="137611"/>
                  <a:pt x="8095" y="136306"/>
                </a:cubicBezTo>
                <a:lnTo>
                  <a:pt x="8095" y="10445"/>
                </a:lnTo>
                <a:cubicBezTo>
                  <a:pt x="8095" y="9140"/>
                  <a:pt x="9140" y="8095"/>
                  <a:pt x="10445" y="8095"/>
                </a:cubicBezTo>
                <a:close/>
                <a:moveTo>
                  <a:pt x="10445" y="0"/>
                </a:moveTo>
                <a:cubicBezTo>
                  <a:pt x="4701" y="0"/>
                  <a:pt x="1" y="4701"/>
                  <a:pt x="1" y="10445"/>
                </a:cubicBezTo>
                <a:lnTo>
                  <a:pt x="1" y="136306"/>
                </a:lnTo>
                <a:cubicBezTo>
                  <a:pt x="1" y="142050"/>
                  <a:pt x="4701" y="146751"/>
                  <a:pt x="10445" y="146881"/>
                </a:cubicBezTo>
                <a:lnTo>
                  <a:pt x="121683" y="146881"/>
                </a:lnTo>
                <a:cubicBezTo>
                  <a:pt x="127427" y="146751"/>
                  <a:pt x="132127" y="142050"/>
                  <a:pt x="132127" y="136306"/>
                </a:cubicBezTo>
                <a:lnTo>
                  <a:pt x="132127" y="10445"/>
                </a:lnTo>
                <a:cubicBezTo>
                  <a:pt x="132127" y="4701"/>
                  <a:pt x="127427" y="0"/>
                  <a:pt x="1216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5"/>
          <p:cNvSpPr txBox="1"/>
          <p:nvPr/>
        </p:nvSpPr>
        <p:spPr>
          <a:xfrm>
            <a:off x="6219150" y="1318625"/>
            <a:ext cx="2281800" cy="2742300"/>
          </a:xfrm>
          <a:prstGeom prst="rect">
            <a:avLst/>
          </a:prstGeom>
          <a:solidFill>
            <a:srgbClr val="FFFFFF"/>
          </a:solidFill>
          <a:ln>
            <a:noFill/>
          </a:ln>
        </p:spPr>
        <p:txBody>
          <a:bodyPr anchorCtr="0" anchor="t" bIns="91425" lIns="91425" spcFirstLastPara="1" rIns="91425" wrap="square" tIns="91425">
            <a:noAutofit/>
          </a:bodyPr>
          <a:lstStyle/>
          <a:p>
            <a:pPr indent="-240030" lvl="0" marL="265176" rtl="0" algn="l">
              <a:lnSpc>
                <a:spcPct val="115000"/>
              </a:lnSpc>
              <a:spcBef>
                <a:spcPts val="0"/>
              </a:spcBef>
              <a:spcAft>
                <a:spcPts val="0"/>
              </a:spcAft>
              <a:buSzPts val="900"/>
              <a:buFont typeface="Inter"/>
              <a:buChar char="●"/>
            </a:pPr>
            <a:r>
              <a:rPr lang="en" sz="900">
                <a:latin typeface="Inter"/>
                <a:ea typeface="Inter"/>
                <a:cs typeface="Inter"/>
                <a:sym typeface="Inter"/>
              </a:rPr>
              <a:t>Fortnightly Architecture review with the GovTech Solution Architect to identify security issues early (</a:t>
            </a:r>
            <a:r>
              <a:rPr b="1" lang="en" sz="900">
                <a:latin typeface="Inter"/>
                <a:ea typeface="Inter"/>
                <a:cs typeface="Inter"/>
                <a:sym typeface="Inter"/>
              </a:rPr>
              <a:t>20+ reviews on the evolutionary architecture before go-live</a:t>
            </a:r>
            <a:r>
              <a:rPr lang="en" sz="900">
                <a:latin typeface="Inter"/>
                <a:ea typeface="Inter"/>
                <a:cs typeface="Inter"/>
                <a:sym typeface="Inter"/>
              </a:rPr>
              <a:t>)</a:t>
            </a:r>
            <a:endParaRPr sz="900">
              <a:latin typeface="Inter"/>
              <a:ea typeface="Inter"/>
              <a:cs typeface="Inter"/>
              <a:sym typeface="Inter"/>
            </a:endParaRPr>
          </a:p>
          <a:p>
            <a:pPr indent="-240030" lvl="0" marL="265176" rtl="0" algn="l">
              <a:lnSpc>
                <a:spcPct val="115000"/>
              </a:lnSpc>
              <a:spcBef>
                <a:spcPts val="400"/>
              </a:spcBef>
              <a:spcAft>
                <a:spcPts val="0"/>
              </a:spcAft>
              <a:buSzPts val="900"/>
              <a:buFont typeface="Inter"/>
              <a:buChar char="●"/>
            </a:pPr>
            <a:r>
              <a:rPr lang="en" sz="900">
                <a:latin typeface="Inter"/>
                <a:ea typeface="Inter"/>
                <a:cs typeface="Inter"/>
                <a:sym typeface="Inter"/>
              </a:rPr>
              <a:t>IM8 Compatible technical go-live </a:t>
            </a:r>
            <a:r>
              <a:rPr b="1" lang="en" sz="900">
                <a:latin typeface="Inter"/>
                <a:ea typeface="Inter"/>
                <a:cs typeface="Inter"/>
                <a:sym typeface="Inter"/>
              </a:rPr>
              <a:t>6 months before the actual </a:t>
            </a:r>
            <a:r>
              <a:rPr lang="en" sz="900">
                <a:latin typeface="Inter"/>
                <a:ea typeface="Inter"/>
                <a:cs typeface="Inter"/>
                <a:sym typeface="Inter"/>
              </a:rPr>
              <a:t>release</a:t>
            </a:r>
            <a:endParaRPr sz="900">
              <a:latin typeface="Inter"/>
              <a:ea typeface="Inter"/>
              <a:cs typeface="Inter"/>
              <a:sym typeface="Inter"/>
            </a:endParaRPr>
          </a:p>
          <a:p>
            <a:pPr indent="-240030" lvl="0" marL="265176" rtl="0" algn="l">
              <a:lnSpc>
                <a:spcPct val="115000"/>
              </a:lnSpc>
              <a:spcBef>
                <a:spcPts val="400"/>
              </a:spcBef>
              <a:spcAft>
                <a:spcPts val="0"/>
              </a:spcAft>
              <a:buSzPts val="900"/>
              <a:buFont typeface="Inter"/>
              <a:buChar char="●"/>
            </a:pPr>
            <a:r>
              <a:rPr lang="en" sz="900">
                <a:latin typeface="Inter"/>
                <a:ea typeface="Inter"/>
                <a:cs typeface="Inter"/>
                <a:sym typeface="Inter"/>
              </a:rPr>
              <a:t>Multiple internal security audits by Thoughtworks security experts</a:t>
            </a:r>
            <a:endParaRPr sz="900">
              <a:latin typeface="Inter"/>
              <a:ea typeface="Inter"/>
              <a:cs typeface="Inter"/>
              <a:sym typeface="Inter"/>
            </a:endParaRPr>
          </a:p>
          <a:p>
            <a:pPr indent="-240030" lvl="0" marL="265176" rtl="0" algn="l">
              <a:lnSpc>
                <a:spcPct val="115000"/>
              </a:lnSpc>
              <a:spcBef>
                <a:spcPts val="400"/>
              </a:spcBef>
              <a:spcAft>
                <a:spcPts val="400"/>
              </a:spcAft>
              <a:buSzPts val="900"/>
              <a:buFont typeface="Inter"/>
              <a:buChar char="●"/>
            </a:pPr>
            <a:r>
              <a:rPr lang="en" sz="900">
                <a:latin typeface="Inter"/>
                <a:ea typeface="Inter"/>
                <a:cs typeface="Inter"/>
                <a:sym typeface="Inter"/>
              </a:rPr>
              <a:t>3 external security audits over a period of one year before go-live (3x VAPT, 3x SSAT, 3x SCR)</a:t>
            </a:r>
            <a:endParaRPr sz="900">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sp>
        <p:nvSpPr>
          <p:cNvPr id="610" name="Google Shape;610;p7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Continuous data migration - Built guardrails to support strangulation and de risk a big bang port-over</a:t>
            </a:r>
            <a:endParaRPr sz="2200"/>
          </a:p>
        </p:txBody>
      </p:sp>
      <p:sp>
        <p:nvSpPr>
          <p:cNvPr id="611" name="Google Shape;61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76"/>
          <p:cNvSpPr txBox="1"/>
          <p:nvPr/>
        </p:nvSpPr>
        <p:spPr>
          <a:xfrm>
            <a:off x="369000" y="1257600"/>
            <a:ext cx="4353000" cy="15558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lt1"/>
                </a:solidFill>
                <a:latin typeface="Inter"/>
                <a:ea typeface="Inter"/>
                <a:cs typeface="Inter"/>
                <a:sym typeface="Inter"/>
              </a:rPr>
              <a:t>Old System</a:t>
            </a:r>
            <a:endParaRPr sz="1200">
              <a:solidFill>
                <a:schemeClr val="lt1"/>
              </a:solidFill>
              <a:latin typeface="Inter"/>
              <a:ea typeface="Inter"/>
              <a:cs typeface="Inter"/>
              <a:sym typeface="Inter"/>
            </a:endParaRPr>
          </a:p>
          <a:p>
            <a:pPr indent="0" lvl="0" marL="0" rtl="0" algn="l">
              <a:lnSpc>
                <a:spcPct val="100000"/>
              </a:lnSpc>
              <a:spcBef>
                <a:spcPts val="300"/>
              </a:spcBef>
              <a:spcAft>
                <a:spcPts val="0"/>
              </a:spcAft>
              <a:buNone/>
            </a:pPr>
            <a:r>
              <a:rPr lang="en" sz="1200">
                <a:solidFill>
                  <a:schemeClr val="lt1"/>
                </a:solidFill>
                <a:latin typeface="Inter"/>
                <a:ea typeface="Inter"/>
                <a:cs typeface="Inter"/>
                <a:sym typeface="Inter"/>
              </a:rPr>
              <a:t>Monolith</a:t>
            </a:r>
            <a:endParaRPr sz="1200">
              <a:solidFill>
                <a:schemeClr val="lt1"/>
              </a:solidFill>
              <a:latin typeface="Inter"/>
              <a:ea typeface="Inter"/>
              <a:cs typeface="Inter"/>
              <a:sym typeface="Inter"/>
            </a:endParaRPr>
          </a:p>
          <a:p>
            <a:pPr indent="0" lvl="0" marL="0" rtl="0" algn="l">
              <a:lnSpc>
                <a:spcPct val="100000"/>
              </a:lnSpc>
              <a:spcBef>
                <a:spcPts val="300"/>
              </a:spcBef>
              <a:spcAft>
                <a:spcPts val="0"/>
              </a:spcAft>
              <a:buNone/>
            </a:pPr>
            <a:r>
              <a:rPr lang="en" sz="1200">
                <a:solidFill>
                  <a:schemeClr val="lt1"/>
                </a:solidFill>
                <a:latin typeface="Inter"/>
                <a:ea typeface="Inter"/>
                <a:cs typeface="Inter"/>
                <a:sym typeface="Inter"/>
              </a:rPr>
              <a:t>Hosted on both cloud and on-prem</a:t>
            </a:r>
            <a:endParaRPr sz="1200">
              <a:solidFill>
                <a:schemeClr val="lt1"/>
              </a:solidFill>
              <a:latin typeface="Inter"/>
              <a:ea typeface="Inter"/>
              <a:cs typeface="Inter"/>
              <a:sym typeface="Inter"/>
            </a:endParaRPr>
          </a:p>
          <a:p>
            <a:pPr indent="0" lvl="0" marL="0" rtl="0" algn="l">
              <a:lnSpc>
                <a:spcPct val="100000"/>
              </a:lnSpc>
              <a:spcBef>
                <a:spcPts val="300"/>
              </a:spcBef>
              <a:spcAft>
                <a:spcPts val="0"/>
              </a:spcAft>
              <a:buNone/>
            </a:pPr>
            <a:r>
              <a:rPr lang="en" sz="1200">
                <a:solidFill>
                  <a:schemeClr val="lt1"/>
                </a:solidFill>
                <a:latin typeface="Inter"/>
                <a:ea typeface="Inter"/>
                <a:cs typeface="Inter"/>
                <a:sym typeface="Inter"/>
              </a:rPr>
              <a:t>Data stored over multiple years (varied data sizes ranging MB - TBs) to be migrated</a:t>
            </a:r>
            <a:endParaRPr sz="1200">
              <a:solidFill>
                <a:schemeClr val="lt1"/>
              </a:solidFill>
              <a:latin typeface="Inter"/>
              <a:ea typeface="Inter"/>
              <a:cs typeface="Inter"/>
              <a:sym typeface="Inter"/>
            </a:endParaRPr>
          </a:p>
          <a:p>
            <a:pPr indent="0" lvl="0" marL="0" rtl="0" algn="l">
              <a:lnSpc>
                <a:spcPct val="100000"/>
              </a:lnSpc>
              <a:spcBef>
                <a:spcPts val="300"/>
              </a:spcBef>
              <a:spcAft>
                <a:spcPts val="300"/>
              </a:spcAft>
              <a:buNone/>
            </a:pPr>
            <a:r>
              <a:rPr lang="en" sz="1200">
                <a:solidFill>
                  <a:schemeClr val="lt1"/>
                </a:solidFill>
                <a:latin typeface="Inter"/>
                <a:ea typeface="Inter"/>
                <a:cs typeface="Inter"/>
                <a:sym typeface="Inter"/>
              </a:rPr>
              <a:t>Sensitive data to be migrated</a:t>
            </a:r>
            <a:endParaRPr sz="1200">
              <a:solidFill>
                <a:schemeClr val="lt1"/>
              </a:solidFill>
              <a:latin typeface="Inter"/>
              <a:ea typeface="Inter"/>
              <a:cs typeface="Inter"/>
              <a:sym typeface="Inter"/>
            </a:endParaRPr>
          </a:p>
        </p:txBody>
      </p:sp>
      <p:sp>
        <p:nvSpPr>
          <p:cNvPr id="613" name="Google Shape;613;p76"/>
          <p:cNvSpPr txBox="1"/>
          <p:nvPr/>
        </p:nvSpPr>
        <p:spPr>
          <a:xfrm>
            <a:off x="4856700" y="1257600"/>
            <a:ext cx="3918300" cy="15558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lt1"/>
                </a:solidFill>
                <a:latin typeface="Inter"/>
                <a:ea typeface="Inter"/>
                <a:cs typeface="Inter"/>
                <a:sym typeface="Inter"/>
              </a:rPr>
              <a:t>New System</a:t>
            </a:r>
            <a:endParaRPr b="1" sz="1200">
              <a:solidFill>
                <a:schemeClr val="lt1"/>
              </a:solidFill>
              <a:latin typeface="Inter"/>
              <a:ea typeface="Inter"/>
              <a:cs typeface="Inter"/>
              <a:sym typeface="Inter"/>
            </a:endParaRPr>
          </a:p>
          <a:p>
            <a:pPr indent="0" lvl="0" marL="0" rtl="0" algn="l">
              <a:lnSpc>
                <a:spcPct val="100000"/>
              </a:lnSpc>
              <a:spcBef>
                <a:spcPts val="300"/>
              </a:spcBef>
              <a:spcAft>
                <a:spcPts val="0"/>
              </a:spcAft>
              <a:buNone/>
            </a:pPr>
            <a:r>
              <a:rPr lang="en" sz="1200">
                <a:solidFill>
                  <a:schemeClr val="lt1"/>
                </a:solidFill>
                <a:latin typeface="Inter"/>
                <a:ea typeface="Inter"/>
                <a:cs typeface="Inter"/>
                <a:sym typeface="Inter"/>
              </a:rPr>
              <a:t>Microservices with new data structures, each with own DB</a:t>
            </a:r>
            <a:endParaRPr sz="1200">
              <a:solidFill>
                <a:schemeClr val="lt1"/>
              </a:solidFill>
              <a:latin typeface="Inter"/>
              <a:ea typeface="Inter"/>
              <a:cs typeface="Inter"/>
              <a:sym typeface="Inter"/>
            </a:endParaRPr>
          </a:p>
          <a:p>
            <a:pPr indent="0" lvl="0" marL="0" rtl="0" algn="l">
              <a:lnSpc>
                <a:spcPct val="100000"/>
              </a:lnSpc>
              <a:spcBef>
                <a:spcPts val="300"/>
              </a:spcBef>
              <a:spcAft>
                <a:spcPts val="300"/>
              </a:spcAft>
              <a:buNone/>
            </a:pPr>
            <a:r>
              <a:rPr lang="en" sz="1200">
                <a:solidFill>
                  <a:schemeClr val="lt1"/>
                </a:solidFill>
                <a:latin typeface="Inter"/>
                <a:ea typeface="Inter"/>
                <a:cs typeface="Inter"/>
                <a:sym typeface="Inter"/>
              </a:rPr>
              <a:t>New validations and business logic</a:t>
            </a:r>
            <a:endParaRPr sz="1200">
              <a:solidFill>
                <a:schemeClr val="lt1"/>
              </a:solidFill>
              <a:latin typeface="Inter"/>
              <a:ea typeface="Inter"/>
              <a:cs typeface="Inter"/>
              <a:sym typeface="Inter"/>
            </a:endParaRPr>
          </a:p>
        </p:txBody>
      </p:sp>
      <p:cxnSp>
        <p:nvCxnSpPr>
          <p:cNvPr id="614" name="Google Shape;614;p76"/>
          <p:cNvCxnSpPr/>
          <p:nvPr/>
        </p:nvCxnSpPr>
        <p:spPr>
          <a:xfrm>
            <a:off x="393175" y="4171298"/>
            <a:ext cx="8398500" cy="0"/>
          </a:xfrm>
          <a:prstGeom prst="straightConnector1">
            <a:avLst/>
          </a:prstGeom>
          <a:noFill/>
          <a:ln cap="flat" cmpd="sng" w="28575">
            <a:solidFill>
              <a:schemeClr val="dk2"/>
            </a:solidFill>
            <a:prstDash val="solid"/>
            <a:round/>
            <a:headEnd len="med" w="med" type="none"/>
            <a:tailEnd len="med" w="med" type="triangle"/>
          </a:ln>
        </p:spPr>
      </p:cxnSp>
      <p:grpSp>
        <p:nvGrpSpPr>
          <p:cNvPr id="615" name="Google Shape;615;p76"/>
          <p:cNvGrpSpPr/>
          <p:nvPr/>
        </p:nvGrpSpPr>
        <p:grpSpPr>
          <a:xfrm>
            <a:off x="368997" y="3007174"/>
            <a:ext cx="5894495" cy="284460"/>
            <a:chOff x="237100" y="2968450"/>
            <a:chExt cx="6026475" cy="362000"/>
          </a:xfrm>
        </p:grpSpPr>
        <p:sp>
          <p:nvSpPr>
            <p:cNvPr id="616" name="Google Shape;616;p76"/>
            <p:cNvSpPr/>
            <p:nvPr/>
          </p:nvSpPr>
          <p:spPr>
            <a:xfrm>
              <a:off x="418675" y="2968450"/>
              <a:ext cx="5844900" cy="36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Old system</a:t>
              </a:r>
              <a:endParaRPr>
                <a:solidFill>
                  <a:schemeClr val="lt1"/>
                </a:solidFill>
                <a:latin typeface="Inter"/>
                <a:ea typeface="Inter"/>
                <a:cs typeface="Inter"/>
                <a:sym typeface="Inter"/>
              </a:endParaRPr>
            </a:p>
          </p:txBody>
        </p:sp>
        <p:sp>
          <p:nvSpPr>
            <p:cNvPr id="617" name="Google Shape;617;p76"/>
            <p:cNvSpPr/>
            <p:nvPr/>
          </p:nvSpPr>
          <p:spPr>
            <a:xfrm rot="-5400000">
              <a:off x="147863" y="3059638"/>
              <a:ext cx="360050" cy="181575"/>
            </a:xfrm>
            <a:prstGeom prst="flowChartExtra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18" name="Google Shape;618;p76"/>
          <p:cNvGrpSpPr/>
          <p:nvPr/>
        </p:nvGrpSpPr>
        <p:grpSpPr>
          <a:xfrm>
            <a:off x="1197425" y="3694408"/>
            <a:ext cx="7523902" cy="279138"/>
            <a:chOff x="1197425" y="3730450"/>
            <a:chExt cx="7523902" cy="362000"/>
          </a:xfrm>
        </p:grpSpPr>
        <p:sp>
          <p:nvSpPr>
            <p:cNvPr id="619" name="Google Shape;619;p76"/>
            <p:cNvSpPr/>
            <p:nvPr/>
          </p:nvSpPr>
          <p:spPr>
            <a:xfrm>
              <a:off x="1197425" y="3730450"/>
              <a:ext cx="7352100" cy="360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New system</a:t>
              </a:r>
              <a:endParaRPr>
                <a:solidFill>
                  <a:schemeClr val="lt1"/>
                </a:solidFill>
                <a:latin typeface="Inter"/>
                <a:ea typeface="Inter"/>
                <a:cs typeface="Inter"/>
                <a:sym typeface="Inter"/>
              </a:endParaRPr>
            </a:p>
          </p:txBody>
        </p:sp>
        <p:sp>
          <p:nvSpPr>
            <p:cNvPr id="620" name="Google Shape;620;p76"/>
            <p:cNvSpPr/>
            <p:nvPr/>
          </p:nvSpPr>
          <p:spPr>
            <a:xfrm rot="5400000">
              <a:off x="8452002" y="3823125"/>
              <a:ext cx="360050" cy="178600"/>
            </a:xfrm>
            <a:prstGeom prst="flowChartExtra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1" name="Google Shape;621;p76"/>
          <p:cNvCxnSpPr/>
          <p:nvPr/>
        </p:nvCxnSpPr>
        <p:spPr>
          <a:xfrm>
            <a:off x="6280225" y="4131148"/>
            <a:ext cx="0" cy="3768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76"/>
          <p:cNvCxnSpPr/>
          <p:nvPr/>
        </p:nvCxnSpPr>
        <p:spPr>
          <a:xfrm>
            <a:off x="2193900" y="3302148"/>
            <a:ext cx="0" cy="393600"/>
          </a:xfrm>
          <a:prstGeom prst="straightConnector1">
            <a:avLst/>
          </a:prstGeom>
          <a:noFill/>
          <a:ln cap="flat" cmpd="sng" w="9525">
            <a:solidFill>
              <a:schemeClr val="dk2"/>
            </a:solidFill>
            <a:prstDash val="solid"/>
            <a:round/>
            <a:headEnd len="med" w="med" type="triangle"/>
            <a:tailEnd len="med" w="med" type="triangle"/>
          </a:ln>
        </p:spPr>
      </p:cxnSp>
      <p:cxnSp>
        <p:nvCxnSpPr>
          <p:cNvPr id="623" name="Google Shape;623;p76"/>
          <p:cNvCxnSpPr/>
          <p:nvPr/>
        </p:nvCxnSpPr>
        <p:spPr>
          <a:xfrm>
            <a:off x="3794100" y="3302148"/>
            <a:ext cx="0" cy="393600"/>
          </a:xfrm>
          <a:prstGeom prst="straightConnector1">
            <a:avLst/>
          </a:prstGeom>
          <a:noFill/>
          <a:ln cap="flat" cmpd="sng" w="9525">
            <a:solidFill>
              <a:schemeClr val="dk2"/>
            </a:solidFill>
            <a:prstDash val="solid"/>
            <a:round/>
            <a:headEnd len="med" w="med" type="none"/>
            <a:tailEnd len="med" w="med" type="triangle"/>
          </a:ln>
        </p:spPr>
      </p:cxnSp>
      <p:cxnSp>
        <p:nvCxnSpPr>
          <p:cNvPr id="624" name="Google Shape;624;p76"/>
          <p:cNvCxnSpPr/>
          <p:nvPr/>
        </p:nvCxnSpPr>
        <p:spPr>
          <a:xfrm>
            <a:off x="5470500" y="3302148"/>
            <a:ext cx="0" cy="393600"/>
          </a:xfrm>
          <a:prstGeom prst="straightConnector1">
            <a:avLst/>
          </a:prstGeom>
          <a:noFill/>
          <a:ln cap="flat" cmpd="sng" w="9525">
            <a:solidFill>
              <a:schemeClr val="dk2"/>
            </a:solidFill>
            <a:prstDash val="solid"/>
            <a:round/>
            <a:headEnd len="med" w="med" type="none"/>
            <a:tailEnd len="med" w="med" type="triangle"/>
          </a:ln>
        </p:spPr>
      </p:cxnSp>
      <p:sp>
        <p:nvSpPr>
          <p:cNvPr id="625" name="Google Shape;625;p76"/>
          <p:cNvSpPr txBox="1"/>
          <p:nvPr/>
        </p:nvSpPr>
        <p:spPr>
          <a:xfrm>
            <a:off x="998475" y="3259448"/>
            <a:ext cx="114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nter"/>
                <a:ea typeface="Inter"/>
                <a:cs typeface="Inter"/>
                <a:sym typeface="Inter"/>
              </a:rPr>
              <a:t>Two way sync for some domains</a:t>
            </a:r>
            <a:endParaRPr sz="900">
              <a:latin typeface="Inter"/>
              <a:ea typeface="Inter"/>
              <a:cs typeface="Inter"/>
              <a:sym typeface="Inter"/>
            </a:endParaRPr>
          </a:p>
        </p:txBody>
      </p:sp>
      <p:sp>
        <p:nvSpPr>
          <p:cNvPr id="626" name="Google Shape;626;p76"/>
          <p:cNvSpPr txBox="1"/>
          <p:nvPr/>
        </p:nvSpPr>
        <p:spPr>
          <a:xfrm>
            <a:off x="4098050" y="3259448"/>
            <a:ext cx="114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nter"/>
                <a:ea typeface="Inter"/>
                <a:cs typeface="Inter"/>
                <a:sym typeface="Inter"/>
              </a:rPr>
              <a:t>Mostly one-way sync</a:t>
            </a:r>
            <a:endParaRPr sz="900">
              <a:latin typeface="Inter"/>
              <a:ea typeface="Inter"/>
              <a:cs typeface="Inter"/>
              <a:sym typeface="Inter"/>
            </a:endParaRPr>
          </a:p>
        </p:txBody>
      </p:sp>
      <p:sp>
        <p:nvSpPr>
          <p:cNvPr id="627" name="Google Shape;627;p76"/>
          <p:cNvSpPr/>
          <p:nvPr/>
        </p:nvSpPr>
        <p:spPr>
          <a:xfrm>
            <a:off x="5560082" y="4440124"/>
            <a:ext cx="14538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Inter"/>
                <a:ea typeface="Inter"/>
                <a:cs typeface="Inter"/>
                <a:sym typeface="Inter"/>
              </a:rPr>
              <a:t>Old system retired</a:t>
            </a:r>
            <a:endParaRPr sz="1000">
              <a:latin typeface="Inter"/>
              <a:ea typeface="Inter"/>
              <a:cs typeface="Inter"/>
              <a:sym typeface="Inter"/>
            </a:endParaRPr>
          </a:p>
        </p:txBody>
      </p:sp>
      <p:cxnSp>
        <p:nvCxnSpPr>
          <p:cNvPr id="628" name="Google Shape;628;p76"/>
          <p:cNvCxnSpPr/>
          <p:nvPr/>
        </p:nvCxnSpPr>
        <p:spPr>
          <a:xfrm>
            <a:off x="6271949" y="3116223"/>
            <a:ext cx="8400" cy="1115400"/>
          </a:xfrm>
          <a:prstGeom prst="straightConnector1">
            <a:avLst/>
          </a:prstGeom>
          <a:noFill/>
          <a:ln cap="flat" cmpd="sng" w="9525">
            <a:solidFill>
              <a:schemeClr val="dk2"/>
            </a:solidFill>
            <a:prstDash val="dash"/>
            <a:round/>
            <a:headEnd len="med" w="med" type="none"/>
            <a:tailEnd len="med" w="med" type="none"/>
          </a:ln>
        </p:spPr>
      </p:cxnSp>
      <p:sp>
        <p:nvSpPr>
          <p:cNvPr id="629" name="Google Shape;629;p76"/>
          <p:cNvSpPr/>
          <p:nvPr/>
        </p:nvSpPr>
        <p:spPr>
          <a:xfrm rot="-5400000">
            <a:off x="4027675" y="2188498"/>
            <a:ext cx="192600" cy="42621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6"/>
          <p:cNvSpPr/>
          <p:nvPr/>
        </p:nvSpPr>
        <p:spPr>
          <a:xfrm>
            <a:off x="3219666" y="4440973"/>
            <a:ext cx="18105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Inter"/>
                <a:ea typeface="Inter"/>
                <a:cs typeface="Inter"/>
                <a:sym typeface="Inter"/>
              </a:rPr>
              <a:t>Continuous data migration</a:t>
            </a:r>
            <a:endParaRPr sz="100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t>Key success metrics achieved</a:t>
            </a:r>
            <a:endParaRPr sz="2200"/>
          </a:p>
        </p:txBody>
      </p:sp>
      <p:sp>
        <p:nvSpPr>
          <p:cNvPr id="636" name="Google Shape;636;p77"/>
          <p:cNvSpPr/>
          <p:nvPr/>
        </p:nvSpPr>
        <p:spPr>
          <a:xfrm>
            <a:off x="368950" y="1061100"/>
            <a:ext cx="2758800" cy="1182000"/>
          </a:xfrm>
          <a:prstGeom prst="roundRect">
            <a:avLst>
              <a:gd fmla="val 0" name="adj"/>
            </a:avLst>
          </a:prstGeom>
          <a:solidFill>
            <a:schemeClr val="accent1"/>
          </a:solidFill>
          <a:ln>
            <a:noFill/>
          </a:ln>
        </p:spPr>
        <p:txBody>
          <a:bodyPr anchorCtr="0" anchor="t" bIns="58925" lIns="58925" spcFirstLastPara="1" rIns="58925" wrap="square" tIns="58925">
            <a:noAutofit/>
          </a:bodyPr>
          <a:lstStyle/>
          <a:p>
            <a:pPr indent="0" lvl="0" marL="0" rtl="0" algn="l">
              <a:lnSpc>
                <a:spcPct val="115000"/>
              </a:lnSpc>
              <a:spcBef>
                <a:spcPts val="600"/>
              </a:spcBef>
              <a:spcAft>
                <a:spcPts val="0"/>
              </a:spcAft>
              <a:buNone/>
            </a:pPr>
            <a:r>
              <a:rPr b="1" lang="en" sz="2600">
                <a:solidFill>
                  <a:schemeClr val="lt1"/>
                </a:solidFill>
                <a:latin typeface="Inter"/>
                <a:ea typeface="Inter"/>
                <a:cs typeface="Inter"/>
                <a:sym typeface="Inter"/>
              </a:rPr>
              <a:t>8 </a:t>
            </a:r>
            <a:r>
              <a:rPr i="1" lang="en" sz="1000">
                <a:solidFill>
                  <a:schemeClr val="lt1"/>
                </a:solidFill>
                <a:latin typeface="Inter"/>
                <a:ea typeface="Inter"/>
                <a:cs typeface="Inter"/>
                <a:sym typeface="Inter"/>
              </a:rPr>
              <a:t>PROD Deployments</a:t>
            </a:r>
            <a:r>
              <a:rPr lang="en" sz="1000">
                <a:solidFill>
                  <a:schemeClr val="lt1"/>
                </a:solidFill>
                <a:latin typeface="Inter"/>
                <a:ea typeface="Inter"/>
                <a:cs typeface="Inter"/>
                <a:sym typeface="Inter"/>
              </a:rPr>
              <a:t> </a:t>
            </a:r>
            <a:r>
              <a:rPr b="1" lang="en" sz="1000">
                <a:solidFill>
                  <a:schemeClr val="lt1"/>
                </a:solidFill>
                <a:latin typeface="Inter"/>
                <a:ea typeface="Inter"/>
                <a:cs typeface="Inter"/>
                <a:sym typeface="Inter"/>
              </a:rPr>
              <a:t>every month</a:t>
            </a:r>
            <a:endParaRPr b="1" sz="1000">
              <a:solidFill>
                <a:schemeClr val="lt1"/>
              </a:solidFill>
              <a:latin typeface="Inter"/>
              <a:ea typeface="Inter"/>
              <a:cs typeface="Inter"/>
              <a:sym typeface="Inter"/>
            </a:endParaRPr>
          </a:p>
          <a:p>
            <a:pPr indent="0" lvl="0" marL="0" rtl="0" algn="l">
              <a:lnSpc>
                <a:spcPct val="115000"/>
              </a:lnSpc>
              <a:spcBef>
                <a:spcPts val="1000"/>
              </a:spcBef>
              <a:spcAft>
                <a:spcPts val="1000"/>
              </a:spcAft>
              <a:buNone/>
            </a:pPr>
            <a:r>
              <a:rPr b="1" lang="en" sz="1200">
                <a:solidFill>
                  <a:schemeClr val="lt1"/>
                </a:solidFill>
                <a:latin typeface="Inter"/>
                <a:ea typeface="Inter"/>
                <a:cs typeface="Inter"/>
                <a:sym typeface="Inter"/>
              </a:rPr>
              <a:t>Prod Deployment is NOT a special event</a:t>
            </a:r>
            <a:endParaRPr b="1" sz="1200">
              <a:solidFill>
                <a:schemeClr val="lt1"/>
              </a:solidFill>
              <a:latin typeface="Inter"/>
              <a:ea typeface="Inter"/>
              <a:cs typeface="Inter"/>
              <a:sym typeface="Inter"/>
            </a:endParaRPr>
          </a:p>
        </p:txBody>
      </p:sp>
      <p:sp>
        <p:nvSpPr>
          <p:cNvPr id="637" name="Google Shape;637;p77"/>
          <p:cNvSpPr/>
          <p:nvPr/>
        </p:nvSpPr>
        <p:spPr>
          <a:xfrm>
            <a:off x="3192075" y="1061100"/>
            <a:ext cx="2758800" cy="1182000"/>
          </a:xfrm>
          <a:prstGeom prst="roundRect">
            <a:avLst>
              <a:gd fmla="val 0" name="adj"/>
            </a:avLst>
          </a:prstGeom>
          <a:solidFill>
            <a:schemeClr val="accent1"/>
          </a:solidFill>
          <a:ln>
            <a:noFill/>
          </a:ln>
        </p:spPr>
        <p:txBody>
          <a:bodyPr anchorCtr="0" anchor="t" bIns="58925" lIns="58925" spcFirstLastPara="1" rIns="58925" wrap="square" tIns="58925">
            <a:noAutofit/>
          </a:bodyPr>
          <a:lstStyle/>
          <a:p>
            <a:pPr indent="0" lvl="0" marL="0" rtl="0" algn="l">
              <a:lnSpc>
                <a:spcPct val="115000"/>
              </a:lnSpc>
              <a:spcBef>
                <a:spcPts val="600"/>
              </a:spcBef>
              <a:spcAft>
                <a:spcPts val="0"/>
              </a:spcAft>
              <a:buNone/>
            </a:pPr>
            <a:r>
              <a:rPr b="1" lang="en" sz="2600">
                <a:solidFill>
                  <a:schemeClr val="lt1"/>
                </a:solidFill>
                <a:latin typeface="Inter"/>
                <a:ea typeface="Inter"/>
                <a:cs typeface="Inter"/>
                <a:sym typeface="Inter"/>
              </a:rPr>
              <a:t>41 </a:t>
            </a:r>
            <a:r>
              <a:rPr i="1" lang="en" sz="1000">
                <a:solidFill>
                  <a:schemeClr val="lt1"/>
                </a:solidFill>
                <a:latin typeface="Inter"/>
                <a:ea typeface="Inter"/>
                <a:cs typeface="Inter"/>
                <a:sym typeface="Inter"/>
              </a:rPr>
              <a:t>FUNCTIONAL RELEASES in one year</a:t>
            </a:r>
            <a:endParaRPr i="1" sz="1000">
              <a:solidFill>
                <a:schemeClr val="lt1"/>
              </a:solidFill>
              <a:latin typeface="Inter"/>
              <a:ea typeface="Inter"/>
              <a:cs typeface="Inter"/>
              <a:sym typeface="Inter"/>
            </a:endParaRPr>
          </a:p>
          <a:p>
            <a:pPr indent="0" lvl="0" marL="0" rtl="0" algn="l">
              <a:lnSpc>
                <a:spcPct val="115000"/>
              </a:lnSpc>
              <a:spcBef>
                <a:spcPts val="1000"/>
              </a:spcBef>
              <a:spcAft>
                <a:spcPts val="1000"/>
              </a:spcAft>
              <a:buNone/>
            </a:pPr>
            <a:r>
              <a:rPr b="1" lang="en" sz="1200">
                <a:solidFill>
                  <a:schemeClr val="lt1"/>
                </a:solidFill>
                <a:latin typeface="Inter"/>
                <a:ea typeface="Inter"/>
                <a:cs typeface="Inter"/>
                <a:sym typeface="Inter"/>
              </a:rPr>
              <a:t>Ability to make quick incremental improvements</a:t>
            </a:r>
            <a:endParaRPr b="1" sz="1200">
              <a:solidFill>
                <a:schemeClr val="lt1"/>
              </a:solidFill>
              <a:latin typeface="Inter"/>
              <a:ea typeface="Inter"/>
              <a:cs typeface="Inter"/>
              <a:sym typeface="Inter"/>
            </a:endParaRPr>
          </a:p>
        </p:txBody>
      </p:sp>
      <p:cxnSp>
        <p:nvCxnSpPr>
          <p:cNvPr id="638" name="Google Shape;638;p77"/>
          <p:cNvCxnSpPr/>
          <p:nvPr/>
        </p:nvCxnSpPr>
        <p:spPr>
          <a:xfrm>
            <a:off x="437500" y="1594091"/>
            <a:ext cx="2621700" cy="0"/>
          </a:xfrm>
          <a:prstGeom prst="straightConnector1">
            <a:avLst/>
          </a:prstGeom>
          <a:noFill/>
          <a:ln cap="flat" cmpd="sng" w="9525">
            <a:solidFill>
              <a:schemeClr val="lt1"/>
            </a:solidFill>
            <a:prstDash val="solid"/>
            <a:round/>
            <a:headEnd len="med" w="med" type="none"/>
            <a:tailEnd len="med" w="med" type="none"/>
          </a:ln>
        </p:spPr>
      </p:cxnSp>
      <p:cxnSp>
        <p:nvCxnSpPr>
          <p:cNvPr id="639" name="Google Shape;639;p77"/>
          <p:cNvCxnSpPr/>
          <p:nvPr/>
        </p:nvCxnSpPr>
        <p:spPr>
          <a:xfrm>
            <a:off x="3260625" y="1594091"/>
            <a:ext cx="2621700" cy="0"/>
          </a:xfrm>
          <a:prstGeom prst="straightConnector1">
            <a:avLst/>
          </a:prstGeom>
          <a:noFill/>
          <a:ln cap="flat" cmpd="sng" w="9525">
            <a:solidFill>
              <a:schemeClr val="lt1"/>
            </a:solidFill>
            <a:prstDash val="solid"/>
            <a:round/>
            <a:headEnd len="med" w="med" type="none"/>
            <a:tailEnd len="med" w="med" type="none"/>
          </a:ln>
        </p:spPr>
      </p:cxnSp>
      <p:sp>
        <p:nvSpPr>
          <p:cNvPr id="640" name="Google Shape;640;p77"/>
          <p:cNvSpPr/>
          <p:nvPr/>
        </p:nvSpPr>
        <p:spPr>
          <a:xfrm>
            <a:off x="6015200" y="2298650"/>
            <a:ext cx="2758800" cy="1182000"/>
          </a:xfrm>
          <a:prstGeom prst="roundRect">
            <a:avLst>
              <a:gd fmla="val 0" name="adj"/>
            </a:avLst>
          </a:prstGeom>
          <a:solidFill>
            <a:schemeClr val="accent5"/>
          </a:solidFill>
          <a:ln>
            <a:noFill/>
          </a:ln>
        </p:spPr>
        <p:txBody>
          <a:bodyPr anchorCtr="0" anchor="t" bIns="58925" lIns="58925" spcFirstLastPara="1" rIns="58925" wrap="square" tIns="58925">
            <a:noAutofit/>
          </a:bodyPr>
          <a:lstStyle/>
          <a:p>
            <a:pPr indent="0" lvl="0" marL="0" rtl="0" algn="l">
              <a:lnSpc>
                <a:spcPct val="115000"/>
              </a:lnSpc>
              <a:spcBef>
                <a:spcPts val="600"/>
              </a:spcBef>
              <a:spcAft>
                <a:spcPts val="0"/>
              </a:spcAft>
              <a:buNone/>
            </a:pPr>
            <a:r>
              <a:rPr b="1" lang="en" sz="1600">
                <a:solidFill>
                  <a:schemeClr val="lt1"/>
                </a:solidFill>
                <a:latin typeface="Inter"/>
                <a:ea typeface="Inter"/>
                <a:cs typeface="Inter"/>
                <a:sym typeface="Inter"/>
              </a:rPr>
              <a:t>10 Squads, 100+ Devs</a:t>
            </a:r>
            <a:endParaRPr b="1" sz="100">
              <a:solidFill>
                <a:schemeClr val="lt1"/>
              </a:solidFill>
              <a:latin typeface="Inter"/>
              <a:ea typeface="Inter"/>
              <a:cs typeface="Inter"/>
              <a:sym typeface="Inter"/>
            </a:endParaRPr>
          </a:p>
          <a:p>
            <a:pPr indent="0" lvl="0" marL="0" rtl="0" algn="l">
              <a:lnSpc>
                <a:spcPct val="115000"/>
              </a:lnSpc>
              <a:spcBef>
                <a:spcPts val="1000"/>
              </a:spcBef>
              <a:spcAft>
                <a:spcPts val="1000"/>
              </a:spcAft>
              <a:buNone/>
            </a:pPr>
            <a:r>
              <a:rPr b="1" lang="en" sz="1200">
                <a:solidFill>
                  <a:schemeClr val="lt1"/>
                </a:solidFill>
                <a:latin typeface="Inter"/>
                <a:ea typeface="Inter"/>
                <a:cs typeface="Inter"/>
                <a:sym typeface="Inter"/>
              </a:rPr>
              <a:t>Ability to scale team</a:t>
            </a:r>
            <a:endParaRPr b="1" sz="1200">
              <a:solidFill>
                <a:schemeClr val="lt1"/>
              </a:solidFill>
              <a:latin typeface="Inter"/>
              <a:ea typeface="Inter"/>
              <a:cs typeface="Inter"/>
              <a:sym typeface="Inter"/>
            </a:endParaRPr>
          </a:p>
        </p:txBody>
      </p:sp>
      <p:cxnSp>
        <p:nvCxnSpPr>
          <p:cNvPr id="641" name="Google Shape;641;p77"/>
          <p:cNvCxnSpPr/>
          <p:nvPr/>
        </p:nvCxnSpPr>
        <p:spPr>
          <a:xfrm>
            <a:off x="6083750" y="2831641"/>
            <a:ext cx="2621700" cy="0"/>
          </a:xfrm>
          <a:prstGeom prst="straightConnector1">
            <a:avLst/>
          </a:prstGeom>
          <a:noFill/>
          <a:ln cap="flat" cmpd="sng" w="9525">
            <a:solidFill>
              <a:schemeClr val="lt1"/>
            </a:solidFill>
            <a:prstDash val="solid"/>
            <a:round/>
            <a:headEnd len="med" w="med" type="none"/>
            <a:tailEnd len="med" w="med" type="none"/>
          </a:ln>
        </p:spPr>
      </p:cxnSp>
      <p:grpSp>
        <p:nvGrpSpPr>
          <p:cNvPr id="642" name="Google Shape;642;p77"/>
          <p:cNvGrpSpPr/>
          <p:nvPr/>
        </p:nvGrpSpPr>
        <p:grpSpPr>
          <a:xfrm>
            <a:off x="3192075" y="2298625"/>
            <a:ext cx="2758800" cy="1182000"/>
            <a:chOff x="3192075" y="2298625"/>
            <a:chExt cx="2758800" cy="1182000"/>
          </a:xfrm>
        </p:grpSpPr>
        <p:sp>
          <p:nvSpPr>
            <p:cNvPr id="643" name="Google Shape;643;p77"/>
            <p:cNvSpPr/>
            <p:nvPr/>
          </p:nvSpPr>
          <p:spPr>
            <a:xfrm>
              <a:off x="3192075" y="2298625"/>
              <a:ext cx="2758800" cy="1182000"/>
            </a:xfrm>
            <a:prstGeom prst="roundRect">
              <a:avLst>
                <a:gd fmla="val 0" name="adj"/>
              </a:avLst>
            </a:prstGeom>
            <a:solidFill>
              <a:schemeClr val="accent5"/>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600">
                  <a:solidFill>
                    <a:schemeClr val="lt1"/>
                  </a:solidFill>
                  <a:latin typeface="Inter"/>
                  <a:ea typeface="Inter"/>
                  <a:cs typeface="Inter"/>
                  <a:sym typeface="Inter"/>
                </a:rPr>
                <a:t>99th Percentile at 980 ms</a:t>
              </a:r>
              <a:endParaRPr b="1" sz="1600">
                <a:solidFill>
                  <a:schemeClr val="lt1"/>
                </a:solidFill>
                <a:latin typeface="Inter"/>
                <a:ea typeface="Inter"/>
                <a:cs typeface="Inter"/>
                <a:sym typeface="Inter"/>
              </a:endParaRPr>
            </a:p>
            <a:p>
              <a:pPr indent="0" lvl="0" marL="0" rtl="0" algn="l">
                <a:lnSpc>
                  <a:spcPct val="115000"/>
                </a:lnSpc>
                <a:spcBef>
                  <a:spcPts val="200"/>
                </a:spcBef>
                <a:spcAft>
                  <a:spcPts val="0"/>
                </a:spcAft>
                <a:buNone/>
              </a:pPr>
              <a:r>
                <a:rPr b="1" lang="en" sz="1000">
                  <a:solidFill>
                    <a:schemeClr val="lt1"/>
                  </a:solidFill>
                  <a:latin typeface="Inter"/>
                  <a:ea typeface="Inter"/>
                  <a:cs typeface="Inter"/>
                  <a:sym typeface="Inter"/>
                </a:rPr>
                <a:t>(1.5M Requests Tested)</a:t>
              </a:r>
              <a:endParaRPr b="1" sz="1900">
                <a:solidFill>
                  <a:schemeClr val="lt1"/>
                </a:solidFill>
                <a:latin typeface="Inter"/>
                <a:ea typeface="Inter"/>
                <a:cs typeface="Inter"/>
                <a:sym typeface="Inter"/>
              </a:endParaRPr>
            </a:p>
            <a:p>
              <a:pPr indent="0" lvl="0" marL="0" rtl="0" algn="l">
                <a:lnSpc>
                  <a:spcPct val="115000"/>
                </a:lnSpc>
                <a:spcBef>
                  <a:spcPts val="200"/>
                </a:spcBef>
                <a:spcAft>
                  <a:spcPts val="1000"/>
                </a:spcAft>
                <a:buNone/>
              </a:pPr>
              <a:r>
                <a:rPr b="1" lang="en" sz="1200">
                  <a:solidFill>
                    <a:schemeClr val="lt1"/>
                  </a:solidFill>
                  <a:latin typeface="Inter"/>
                  <a:ea typeface="Inter"/>
                  <a:cs typeface="Inter"/>
                  <a:sym typeface="Inter"/>
                </a:rPr>
                <a:t>Continuous Performance Testing</a:t>
              </a:r>
              <a:endParaRPr b="1" sz="2600">
                <a:solidFill>
                  <a:schemeClr val="lt1"/>
                </a:solidFill>
                <a:latin typeface="Inter"/>
                <a:ea typeface="Inter"/>
                <a:cs typeface="Inter"/>
                <a:sym typeface="Inter"/>
              </a:endParaRPr>
            </a:p>
          </p:txBody>
        </p:sp>
        <p:cxnSp>
          <p:nvCxnSpPr>
            <p:cNvPr id="644" name="Google Shape;644;p77"/>
            <p:cNvCxnSpPr/>
            <p:nvPr/>
          </p:nvCxnSpPr>
          <p:spPr>
            <a:xfrm>
              <a:off x="3260625" y="2831616"/>
              <a:ext cx="2621700" cy="0"/>
            </a:xfrm>
            <a:prstGeom prst="straightConnector1">
              <a:avLst/>
            </a:prstGeom>
            <a:noFill/>
            <a:ln cap="flat" cmpd="sng" w="9525">
              <a:solidFill>
                <a:schemeClr val="lt1"/>
              </a:solidFill>
              <a:prstDash val="solid"/>
              <a:round/>
              <a:headEnd len="med" w="med" type="none"/>
              <a:tailEnd len="med" w="med" type="none"/>
            </a:ln>
          </p:spPr>
        </p:cxnSp>
      </p:grpSp>
      <p:grpSp>
        <p:nvGrpSpPr>
          <p:cNvPr id="645" name="Google Shape;645;p77"/>
          <p:cNvGrpSpPr/>
          <p:nvPr/>
        </p:nvGrpSpPr>
        <p:grpSpPr>
          <a:xfrm>
            <a:off x="368950" y="2298625"/>
            <a:ext cx="2758800" cy="1182000"/>
            <a:chOff x="3192075" y="2298638"/>
            <a:chExt cx="2758800" cy="1182000"/>
          </a:xfrm>
        </p:grpSpPr>
        <p:sp>
          <p:nvSpPr>
            <p:cNvPr id="646" name="Google Shape;646;p77"/>
            <p:cNvSpPr/>
            <p:nvPr/>
          </p:nvSpPr>
          <p:spPr>
            <a:xfrm>
              <a:off x="3192075" y="2298638"/>
              <a:ext cx="2758800" cy="1182000"/>
            </a:xfrm>
            <a:prstGeom prst="roundRect">
              <a:avLst>
                <a:gd fmla="val 0" name="adj"/>
              </a:avLst>
            </a:prstGeom>
            <a:solidFill>
              <a:schemeClr val="accent5"/>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2600">
                  <a:solidFill>
                    <a:schemeClr val="lt1"/>
                  </a:solidFill>
                  <a:latin typeface="Inter"/>
                  <a:ea typeface="Inter"/>
                  <a:cs typeface="Inter"/>
                  <a:sym typeface="Inter"/>
                </a:rPr>
                <a:t>100k to 750k</a:t>
              </a:r>
              <a:endParaRPr b="1" sz="2600">
                <a:solidFill>
                  <a:schemeClr val="lt1"/>
                </a:solidFill>
                <a:latin typeface="Inter"/>
                <a:ea typeface="Inter"/>
                <a:cs typeface="Inter"/>
                <a:sym typeface="Inter"/>
              </a:endParaRPr>
            </a:p>
            <a:p>
              <a:pPr indent="0" lvl="0" marL="0" rtl="0" algn="l">
                <a:lnSpc>
                  <a:spcPct val="115000"/>
                </a:lnSpc>
                <a:spcBef>
                  <a:spcPts val="1000"/>
                </a:spcBef>
                <a:spcAft>
                  <a:spcPts val="1000"/>
                </a:spcAft>
                <a:buNone/>
              </a:pPr>
              <a:r>
                <a:rPr b="1" lang="en" sz="1200">
                  <a:solidFill>
                    <a:schemeClr val="lt1"/>
                  </a:solidFill>
                  <a:latin typeface="Inter"/>
                  <a:ea typeface="Inter"/>
                  <a:cs typeface="Inter"/>
                  <a:sym typeface="Inter"/>
                </a:rPr>
                <a:t>User growth</a:t>
              </a:r>
              <a:endParaRPr b="1" sz="1200">
                <a:solidFill>
                  <a:schemeClr val="lt1"/>
                </a:solidFill>
                <a:latin typeface="Inter"/>
                <a:ea typeface="Inter"/>
                <a:cs typeface="Inter"/>
                <a:sym typeface="Inter"/>
              </a:endParaRPr>
            </a:p>
          </p:txBody>
        </p:sp>
        <p:cxnSp>
          <p:nvCxnSpPr>
            <p:cNvPr id="647" name="Google Shape;647;p77"/>
            <p:cNvCxnSpPr/>
            <p:nvPr/>
          </p:nvCxnSpPr>
          <p:spPr>
            <a:xfrm>
              <a:off x="3260625" y="2831628"/>
              <a:ext cx="2621700" cy="0"/>
            </a:xfrm>
            <a:prstGeom prst="straightConnector1">
              <a:avLst/>
            </a:prstGeom>
            <a:noFill/>
            <a:ln cap="flat" cmpd="sng" w="9525">
              <a:solidFill>
                <a:schemeClr val="lt1"/>
              </a:solidFill>
              <a:prstDash val="solid"/>
              <a:round/>
              <a:headEnd len="med" w="med" type="none"/>
              <a:tailEnd len="med" w="med" type="none"/>
            </a:ln>
          </p:spPr>
        </p:cxnSp>
      </p:grpSp>
      <p:sp>
        <p:nvSpPr>
          <p:cNvPr id="648" name="Google Shape;648;p77"/>
          <p:cNvSpPr/>
          <p:nvPr/>
        </p:nvSpPr>
        <p:spPr>
          <a:xfrm>
            <a:off x="6015200" y="1061113"/>
            <a:ext cx="2758800" cy="1182000"/>
          </a:xfrm>
          <a:prstGeom prst="roundRect">
            <a:avLst>
              <a:gd fmla="val 0" name="adj"/>
            </a:avLst>
          </a:prstGeom>
          <a:solidFill>
            <a:schemeClr val="accent1"/>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2600">
                <a:solidFill>
                  <a:schemeClr val="lt1"/>
                </a:solidFill>
                <a:latin typeface="Inter"/>
                <a:ea typeface="Inter"/>
                <a:cs typeface="Inter"/>
                <a:sym typeface="Inter"/>
              </a:rPr>
              <a:t>20 </a:t>
            </a:r>
            <a:r>
              <a:rPr i="1" lang="en" sz="1000">
                <a:solidFill>
                  <a:schemeClr val="lt1"/>
                </a:solidFill>
                <a:latin typeface="Inter"/>
                <a:ea typeface="Inter"/>
                <a:cs typeface="Inter"/>
                <a:sym typeface="Inter"/>
              </a:rPr>
              <a:t>Domain Services</a:t>
            </a:r>
            <a:endParaRPr i="1" sz="1000">
              <a:solidFill>
                <a:schemeClr val="lt1"/>
              </a:solidFill>
              <a:latin typeface="Inter"/>
              <a:ea typeface="Inter"/>
              <a:cs typeface="Inter"/>
              <a:sym typeface="Inter"/>
            </a:endParaRPr>
          </a:p>
          <a:p>
            <a:pPr indent="0" lvl="0" marL="0" rtl="0" algn="l">
              <a:lnSpc>
                <a:spcPct val="115000"/>
              </a:lnSpc>
              <a:spcBef>
                <a:spcPts val="1000"/>
              </a:spcBef>
              <a:spcAft>
                <a:spcPts val="1000"/>
              </a:spcAft>
              <a:buNone/>
            </a:pPr>
            <a:r>
              <a:rPr b="1" lang="en" sz="2600">
                <a:solidFill>
                  <a:schemeClr val="lt1"/>
                </a:solidFill>
                <a:latin typeface="Inter"/>
                <a:ea typeface="Inter"/>
                <a:cs typeface="Inter"/>
                <a:sym typeface="Inter"/>
              </a:rPr>
              <a:t>8 </a:t>
            </a:r>
            <a:r>
              <a:rPr i="1" lang="en" sz="1000">
                <a:solidFill>
                  <a:schemeClr val="lt1"/>
                </a:solidFill>
                <a:latin typeface="Inter"/>
                <a:ea typeface="Inter"/>
                <a:cs typeface="Inter"/>
                <a:sym typeface="Inter"/>
              </a:rPr>
              <a:t>Partner Integrations</a:t>
            </a:r>
            <a:endParaRPr i="1" sz="1000">
              <a:solidFill>
                <a:schemeClr val="lt1"/>
              </a:solidFill>
              <a:latin typeface="Inter"/>
              <a:ea typeface="Inter"/>
              <a:cs typeface="Inter"/>
              <a:sym typeface="Inter"/>
            </a:endParaRPr>
          </a:p>
        </p:txBody>
      </p:sp>
      <p:cxnSp>
        <p:nvCxnSpPr>
          <p:cNvPr id="649" name="Google Shape;649;p77"/>
          <p:cNvCxnSpPr/>
          <p:nvPr/>
        </p:nvCxnSpPr>
        <p:spPr>
          <a:xfrm>
            <a:off x="6083750" y="1594103"/>
            <a:ext cx="2621700" cy="0"/>
          </a:xfrm>
          <a:prstGeom prst="straightConnector1">
            <a:avLst/>
          </a:prstGeom>
          <a:noFill/>
          <a:ln cap="flat" cmpd="sng" w="9525">
            <a:solidFill>
              <a:schemeClr val="lt1"/>
            </a:solidFill>
            <a:prstDash val="solid"/>
            <a:round/>
            <a:headEnd len="med" w="med" type="none"/>
            <a:tailEnd len="med" w="med" type="none"/>
          </a:ln>
        </p:spPr>
      </p:cxnSp>
      <p:grpSp>
        <p:nvGrpSpPr>
          <p:cNvPr id="650" name="Google Shape;650;p77"/>
          <p:cNvGrpSpPr/>
          <p:nvPr/>
        </p:nvGrpSpPr>
        <p:grpSpPr>
          <a:xfrm>
            <a:off x="368950" y="3536175"/>
            <a:ext cx="8405050" cy="1182000"/>
            <a:chOff x="368950" y="3536175"/>
            <a:chExt cx="8405050" cy="1182000"/>
          </a:xfrm>
        </p:grpSpPr>
        <p:sp>
          <p:nvSpPr>
            <p:cNvPr id="651" name="Google Shape;651;p77"/>
            <p:cNvSpPr/>
            <p:nvPr/>
          </p:nvSpPr>
          <p:spPr>
            <a:xfrm>
              <a:off x="368950" y="3536175"/>
              <a:ext cx="2758800" cy="1182000"/>
            </a:xfrm>
            <a:prstGeom prst="roundRect">
              <a:avLst>
                <a:gd fmla="val 0" name="adj"/>
              </a:avLst>
            </a:prstGeom>
            <a:solidFill>
              <a:schemeClr val="accent2"/>
            </a:solidFill>
            <a:ln>
              <a:noFill/>
            </a:ln>
          </p:spPr>
          <p:txBody>
            <a:bodyPr anchorCtr="0" anchor="t" bIns="58925" lIns="58925" spcFirstLastPara="1" rIns="58925" wrap="square" tIns="58925">
              <a:noAutofit/>
            </a:bodyPr>
            <a:lstStyle/>
            <a:p>
              <a:pPr indent="0" lvl="0" marL="0" marR="0" rtl="0" algn="l">
                <a:lnSpc>
                  <a:spcPct val="115000"/>
                </a:lnSpc>
                <a:spcBef>
                  <a:spcPts val="600"/>
                </a:spcBef>
                <a:spcAft>
                  <a:spcPts val="0"/>
                </a:spcAft>
                <a:buNone/>
              </a:pPr>
              <a:r>
                <a:rPr b="1" lang="en" sz="1600">
                  <a:solidFill>
                    <a:schemeClr val="lt1"/>
                  </a:solidFill>
                  <a:latin typeface="Inter"/>
                  <a:ea typeface="Inter"/>
                  <a:cs typeface="Inter"/>
                  <a:sym typeface="Inter"/>
                </a:rPr>
                <a:t>1000+ automated tests</a:t>
              </a:r>
              <a:endParaRPr b="1" sz="1600">
                <a:solidFill>
                  <a:schemeClr val="lt1"/>
                </a:solidFill>
                <a:latin typeface="Inter"/>
                <a:ea typeface="Inter"/>
                <a:cs typeface="Inter"/>
                <a:sym typeface="Inter"/>
              </a:endParaRPr>
            </a:p>
            <a:p>
              <a:pPr indent="0" lvl="0" marL="0" marR="0" rtl="0" algn="l">
                <a:lnSpc>
                  <a:spcPct val="115000"/>
                </a:lnSpc>
                <a:spcBef>
                  <a:spcPts val="1000"/>
                </a:spcBef>
                <a:spcAft>
                  <a:spcPts val="1000"/>
                </a:spcAft>
                <a:buNone/>
              </a:pPr>
              <a:r>
                <a:rPr b="1" lang="en" sz="1200">
                  <a:solidFill>
                    <a:schemeClr val="lt1"/>
                  </a:solidFill>
                  <a:latin typeface="Inter"/>
                  <a:ea typeface="Inter"/>
                  <a:cs typeface="Inter"/>
                  <a:sym typeface="Inter"/>
                </a:rPr>
                <a:t>With &gt; 90% code coverage</a:t>
              </a:r>
              <a:endParaRPr b="1" sz="1200">
                <a:solidFill>
                  <a:schemeClr val="lt1"/>
                </a:solidFill>
                <a:latin typeface="Inter"/>
                <a:ea typeface="Inter"/>
                <a:cs typeface="Inter"/>
                <a:sym typeface="Inter"/>
              </a:endParaRPr>
            </a:p>
          </p:txBody>
        </p:sp>
        <p:sp>
          <p:nvSpPr>
            <p:cNvPr id="652" name="Google Shape;652;p77"/>
            <p:cNvSpPr/>
            <p:nvPr/>
          </p:nvSpPr>
          <p:spPr>
            <a:xfrm>
              <a:off x="3192075" y="3536175"/>
              <a:ext cx="2758800" cy="1182000"/>
            </a:xfrm>
            <a:prstGeom prst="roundRect">
              <a:avLst>
                <a:gd fmla="val 0" name="adj"/>
              </a:avLst>
            </a:prstGeom>
            <a:solidFill>
              <a:schemeClr val="accent2"/>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2600">
                  <a:solidFill>
                    <a:schemeClr val="lt1"/>
                  </a:solidFill>
                  <a:latin typeface="Inter"/>
                  <a:ea typeface="Inter"/>
                  <a:cs typeface="Inter"/>
                  <a:sym typeface="Inter"/>
                </a:rPr>
                <a:t>0</a:t>
              </a:r>
              <a:endParaRPr b="1" sz="2600">
                <a:solidFill>
                  <a:schemeClr val="lt1"/>
                </a:solidFill>
                <a:latin typeface="Inter"/>
                <a:ea typeface="Inter"/>
                <a:cs typeface="Inter"/>
                <a:sym typeface="Inter"/>
              </a:endParaRPr>
            </a:p>
            <a:p>
              <a:pPr indent="0" lvl="0" marL="0" rtl="0" algn="l">
                <a:lnSpc>
                  <a:spcPct val="115000"/>
                </a:lnSpc>
                <a:spcBef>
                  <a:spcPts val="1000"/>
                </a:spcBef>
                <a:spcAft>
                  <a:spcPts val="0"/>
                </a:spcAft>
                <a:buNone/>
              </a:pPr>
              <a:r>
                <a:rPr b="1" lang="en" sz="1200">
                  <a:solidFill>
                    <a:schemeClr val="lt1"/>
                  </a:solidFill>
                  <a:latin typeface="Inter"/>
                  <a:ea typeface="Inter"/>
                  <a:cs typeface="Inter"/>
                  <a:sym typeface="Inter"/>
                </a:rPr>
                <a:t>Data Migration Issues after go-live</a:t>
              </a:r>
              <a:endParaRPr b="1" sz="1200">
                <a:solidFill>
                  <a:schemeClr val="lt1"/>
                </a:solidFill>
                <a:latin typeface="Inter"/>
                <a:ea typeface="Inter"/>
                <a:cs typeface="Inter"/>
                <a:sym typeface="Inter"/>
              </a:endParaRPr>
            </a:p>
          </p:txBody>
        </p:sp>
        <p:sp>
          <p:nvSpPr>
            <p:cNvPr id="653" name="Google Shape;653;p77"/>
            <p:cNvSpPr/>
            <p:nvPr/>
          </p:nvSpPr>
          <p:spPr>
            <a:xfrm>
              <a:off x="6015200" y="3536175"/>
              <a:ext cx="2758800" cy="1182000"/>
            </a:xfrm>
            <a:prstGeom prst="roundRect">
              <a:avLst>
                <a:gd fmla="val 0" name="adj"/>
              </a:avLst>
            </a:prstGeom>
            <a:solidFill>
              <a:schemeClr val="accent2"/>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2600">
                  <a:solidFill>
                    <a:schemeClr val="lt1"/>
                  </a:solidFill>
                  <a:latin typeface="Inter"/>
                  <a:ea typeface="Inter"/>
                  <a:cs typeface="Inter"/>
                  <a:sym typeface="Inter"/>
                </a:rPr>
                <a:t>0</a:t>
              </a:r>
              <a:endParaRPr b="1" sz="2600">
                <a:solidFill>
                  <a:schemeClr val="lt1"/>
                </a:solidFill>
                <a:latin typeface="Inter"/>
                <a:ea typeface="Inter"/>
                <a:cs typeface="Inter"/>
                <a:sym typeface="Inter"/>
              </a:endParaRPr>
            </a:p>
            <a:p>
              <a:pPr indent="0" lvl="0" marL="0" rtl="0" algn="l">
                <a:lnSpc>
                  <a:spcPct val="115000"/>
                </a:lnSpc>
                <a:spcBef>
                  <a:spcPts val="1000"/>
                </a:spcBef>
                <a:spcAft>
                  <a:spcPts val="0"/>
                </a:spcAft>
                <a:buNone/>
              </a:pPr>
              <a:r>
                <a:rPr b="1" lang="en" sz="1200">
                  <a:solidFill>
                    <a:schemeClr val="lt1"/>
                  </a:solidFill>
                  <a:latin typeface="Inter"/>
                  <a:ea typeface="Inter"/>
                  <a:cs typeface="Inter"/>
                  <a:sym typeface="Inter"/>
                </a:rPr>
                <a:t>source code review findings by external auditors</a:t>
              </a:r>
              <a:endParaRPr b="1"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b="1"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b="1" sz="1200">
                <a:solidFill>
                  <a:schemeClr val="lt1"/>
                </a:solidFill>
                <a:latin typeface="Inter"/>
                <a:ea typeface="Inter"/>
                <a:cs typeface="Inter"/>
                <a:sym typeface="Inter"/>
              </a:endParaRPr>
            </a:p>
          </p:txBody>
        </p:sp>
        <p:cxnSp>
          <p:nvCxnSpPr>
            <p:cNvPr id="654" name="Google Shape;654;p77"/>
            <p:cNvCxnSpPr/>
            <p:nvPr/>
          </p:nvCxnSpPr>
          <p:spPr>
            <a:xfrm>
              <a:off x="437500" y="4049829"/>
              <a:ext cx="2621700" cy="0"/>
            </a:xfrm>
            <a:prstGeom prst="straightConnector1">
              <a:avLst/>
            </a:prstGeom>
            <a:noFill/>
            <a:ln cap="flat" cmpd="sng" w="9525">
              <a:solidFill>
                <a:schemeClr val="lt1"/>
              </a:solidFill>
              <a:prstDash val="solid"/>
              <a:round/>
              <a:headEnd len="med" w="med" type="none"/>
              <a:tailEnd len="med" w="med" type="none"/>
            </a:ln>
          </p:spPr>
        </p:cxnSp>
        <p:cxnSp>
          <p:nvCxnSpPr>
            <p:cNvPr id="655" name="Google Shape;655;p77"/>
            <p:cNvCxnSpPr/>
            <p:nvPr/>
          </p:nvCxnSpPr>
          <p:spPr>
            <a:xfrm>
              <a:off x="3260625" y="4049829"/>
              <a:ext cx="2621700" cy="0"/>
            </a:xfrm>
            <a:prstGeom prst="straightConnector1">
              <a:avLst/>
            </a:prstGeom>
            <a:noFill/>
            <a:ln cap="flat" cmpd="sng" w="9525">
              <a:solidFill>
                <a:schemeClr val="lt1"/>
              </a:solidFill>
              <a:prstDash val="solid"/>
              <a:round/>
              <a:headEnd len="med" w="med" type="none"/>
              <a:tailEnd len="med" w="med" type="none"/>
            </a:ln>
          </p:spPr>
        </p:cxnSp>
        <p:cxnSp>
          <p:nvCxnSpPr>
            <p:cNvPr id="656" name="Google Shape;656;p77"/>
            <p:cNvCxnSpPr/>
            <p:nvPr/>
          </p:nvCxnSpPr>
          <p:spPr>
            <a:xfrm>
              <a:off x="6083750" y="4049829"/>
              <a:ext cx="2621700" cy="0"/>
            </a:xfrm>
            <a:prstGeom prst="straightConnector1">
              <a:avLst/>
            </a:prstGeom>
            <a:noFill/>
            <a:ln cap="flat" cmpd="sng" w="9525">
              <a:solidFill>
                <a:schemeClr val="lt1"/>
              </a:solidFill>
              <a:prstDash val="solid"/>
              <a:round/>
              <a:headEnd len="med" w="med" type="none"/>
              <a:tailEnd len="med" w="med" type="none"/>
            </a:ln>
          </p:spPr>
        </p:cxnSp>
      </p:grpSp>
      <p:sp>
        <p:nvSpPr>
          <p:cNvPr id="657" name="Google Shape;657;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61" name="Shape 661"/>
        <p:cNvGrpSpPr/>
        <p:nvPr/>
      </p:nvGrpSpPr>
      <p:grpSpPr>
        <a:xfrm>
          <a:off x="0" y="0"/>
          <a:ext cx="0" cy="0"/>
          <a:chOff x="0" y="0"/>
          <a:chExt cx="0" cy="0"/>
        </a:xfrm>
      </p:grpSpPr>
      <p:sp>
        <p:nvSpPr>
          <p:cNvPr id="662" name="Google Shape;662;p78"/>
          <p:cNvSpPr/>
          <p:nvPr/>
        </p:nvSpPr>
        <p:spPr>
          <a:xfrm>
            <a:off x="3574200" y="-25350"/>
            <a:ext cx="5569800" cy="51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
        <p:nvSpPr>
          <p:cNvPr id="664" name="Google Shape;664;p78"/>
          <p:cNvSpPr txBox="1"/>
          <p:nvPr>
            <p:ph type="ctrTitle"/>
          </p:nvPr>
        </p:nvSpPr>
        <p:spPr>
          <a:xfrm>
            <a:off x="369000" y="1656500"/>
            <a:ext cx="3693900" cy="1344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Sensible </a:t>
            </a:r>
            <a:endParaRPr>
              <a:solidFill>
                <a:srgbClr val="FFFFFF"/>
              </a:solidFill>
            </a:endParaRPr>
          </a:p>
          <a:p>
            <a:pPr indent="0" lvl="0" marL="0" rtl="0" algn="l">
              <a:spcBef>
                <a:spcPts val="0"/>
              </a:spcBef>
              <a:spcAft>
                <a:spcPts val="0"/>
              </a:spcAft>
              <a:buNone/>
            </a:pPr>
            <a:r>
              <a:rPr lang="en">
                <a:solidFill>
                  <a:srgbClr val="FFFFFF"/>
                </a:solidFill>
              </a:rPr>
              <a:t>Defaults</a:t>
            </a:r>
            <a:endParaRPr>
              <a:solidFill>
                <a:srgbClr val="FFFFFF"/>
              </a:solidFill>
            </a:endParaRPr>
          </a:p>
        </p:txBody>
      </p:sp>
      <p:sp>
        <p:nvSpPr>
          <p:cNvPr id="665" name="Google Shape;665;p78"/>
          <p:cNvSpPr txBox="1"/>
          <p:nvPr/>
        </p:nvSpPr>
        <p:spPr>
          <a:xfrm>
            <a:off x="368524" y="4771866"/>
            <a:ext cx="3937800" cy="17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lt2"/>
                </a:solidFill>
                <a:latin typeface="Inter"/>
                <a:ea typeface="Inter"/>
                <a:cs typeface="Inter"/>
                <a:sym typeface="Inter"/>
              </a:rPr>
              <a:t>©2022 Thoughtworks Pte Ltd. Commercial in Confidence </a:t>
            </a:r>
            <a:endParaRPr sz="600">
              <a:solidFill>
                <a:schemeClr val="lt2"/>
              </a:solidFill>
              <a:latin typeface="Inter"/>
              <a:ea typeface="Inter"/>
              <a:cs typeface="Inter"/>
              <a:sym typeface="Inter"/>
            </a:endParaRPr>
          </a:p>
        </p:txBody>
      </p:sp>
      <p:sp>
        <p:nvSpPr>
          <p:cNvPr id="666" name="Google Shape;666;p78"/>
          <p:cNvSpPr/>
          <p:nvPr/>
        </p:nvSpPr>
        <p:spPr>
          <a:xfrm>
            <a:off x="5284294"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Evolutionary Architecture Approach</a:t>
            </a:r>
            <a:endParaRPr sz="1200">
              <a:solidFill>
                <a:srgbClr val="9E9E9E"/>
              </a:solidFill>
              <a:latin typeface="Inter"/>
              <a:ea typeface="Inter"/>
              <a:cs typeface="Inter"/>
              <a:sym typeface="Inter"/>
            </a:endParaRPr>
          </a:p>
        </p:txBody>
      </p:sp>
      <p:sp>
        <p:nvSpPr>
          <p:cNvPr id="667" name="Google Shape;667;p78"/>
          <p:cNvSpPr/>
          <p:nvPr/>
        </p:nvSpPr>
        <p:spPr>
          <a:xfrm>
            <a:off x="3850325"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Mapping out the platform competencies</a:t>
            </a:r>
            <a:endParaRPr sz="1200">
              <a:solidFill>
                <a:srgbClr val="9E9E9E"/>
              </a:solidFill>
              <a:latin typeface="Inter"/>
              <a:ea typeface="Inter"/>
              <a:cs typeface="Inter"/>
              <a:sym typeface="Inter"/>
            </a:endParaRPr>
          </a:p>
        </p:txBody>
      </p:sp>
      <p:sp>
        <p:nvSpPr>
          <p:cNvPr id="668" name="Google Shape;668;p78"/>
          <p:cNvSpPr/>
          <p:nvPr/>
        </p:nvSpPr>
        <p:spPr>
          <a:xfrm>
            <a:off x="6718264" y="8686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Building right technical foundations</a:t>
            </a:r>
            <a:endParaRPr sz="1200">
              <a:solidFill>
                <a:srgbClr val="9E9E9E"/>
              </a:solidFill>
              <a:latin typeface="Inter"/>
              <a:ea typeface="Inter"/>
              <a:cs typeface="Inter"/>
              <a:sym typeface="Inter"/>
            </a:endParaRPr>
          </a:p>
        </p:txBody>
      </p:sp>
      <p:sp>
        <p:nvSpPr>
          <p:cNvPr id="669" name="Google Shape;669;p78"/>
          <p:cNvSpPr/>
          <p:nvPr/>
        </p:nvSpPr>
        <p:spPr>
          <a:xfrm>
            <a:off x="5996063" y="21242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Productised design</a:t>
            </a:r>
            <a:endParaRPr sz="1200">
              <a:solidFill>
                <a:srgbClr val="9E9E9E"/>
              </a:solidFill>
              <a:latin typeface="Inter"/>
              <a:ea typeface="Inter"/>
              <a:cs typeface="Inter"/>
              <a:sym typeface="Inter"/>
            </a:endParaRPr>
          </a:p>
        </p:txBody>
      </p:sp>
      <p:sp>
        <p:nvSpPr>
          <p:cNvPr id="670" name="Google Shape;670;p78"/>
          <p:cNvSpPr/>
          <p:nvPr/>
        </p:nvSpPr>
        <p:spPr>
          <a:xfrm>
            <a:off x="743003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Scaling agile to build and evolve</a:t>
            </a:r>
            <a:endParaRPr sz="1200">
              <a:solidFill>
                <a:srgbClr val="9E9E9E"/>
              </a:solidFill>
              <a:latin typeface="Inter"/>
              <a:ea typeface="Inter"/>
              <a:cs typeface="Inter"/>
              <a:sym typeface="Inter"/>
            </a:endParaRPr>
          </a:p>
        </p:txBody>
      </p:sp>
      <p:sp>
        <p:nvSpPr>
          <p:cNvPr id="671" name="Google Shape;671;p78"/>
          <p:cNvSpPr/>
          <p:nvPr/>
        </p:nvSpPr>
        <p:spPr>
          <a:xfrm>
            <a:off x="456208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chemeClr val="lt1"/>
                </a:solidFill>
                <a:latin typeface="Inter"/>
                <a:ea typeface="Inter"/>
                <a:cs typeface="Inter"/>
                <a:sym typeface="Inter"/>
              </a:rPr>
              <a:t>Self serve data </a:t>
            </a:r>
            <a:br>
              <a:rPr lang="en" sz="1200">
                <a:solidFill>
                  <a:schemeClr val="lt1"/>
                </a:solidFill>
                <a:latin typeface="Inter"/>
                <a:ea typeface="Inter"/>
                <a:cs typeface="Inter"/>
                <a:sym typeface="Inter"/>
              </a:rPr>
            </a:br>
            <a:r>
              <a:rPr lang="en" sz="1200">
                <a:solidFill>
                  <a:schemeClr val="lt1"/>
                </a:solidFill>
                <a:latin typeface="Inter"/>
                <a:ea typeface="Inter"/>
                <a:cs typeface="Inter"/>
                <a:sym typeface="Inter"/>
              </a:rPr>
              <a:t>for analytics</a:t>
            </a:r>
            <a:endParaRPr sz="1200">
              <a:solidFill>
                <a:schemeClr val="lt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9"/>
          <p:cNvSpPr txBox="1"/>
          <p:nvPr>
            <p:ph type="title"/>
          </p:nvPr>
        </p:nvSpPr>
        <p:spPr>
          <a:xfrm>
            <a:off x="411275" y="112650"/>
            <a:ext cx="8321400" cy="50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800"/>
              <a:buFont typeface="Arial"/>
              <a:buNone/>
            </a:pPr>
            <a:r>
              <a:rPr lang="en" sz="2200">
                <a:solidFill>
                  <a:schemeClr val="dk1"/>
                </a:solidFill>
                <a:latin typeface="Bitter"/>
                <a:ea typeface="Bitter"/>
                <a:cs typeface="Bitter"/>
                <a:sym typeface="Bitter"/>
              </a:rPr>
              <a:t>Building a domain oriented data platform to enable self-serve analytics</a:t>
            </a:r>
            <a:endParaRPr sz="2200">
              <a:solidFill>
                <a:schemeClr val="accent1"/>
              </a:solidFill>
              <a:latin typeface="Bitter"/>
              <a:ea typeface="Bitter"/>
              <a:cs typeface="Bitter"/>
              <a:sym typeface="Bitter"/>
            </a:endParaRPr>
          </a:p>
        </p:txBody>
      </p:sp>
      <p:sp>
        <p:nvSpPr>
          <p:cNvPr id="677" name="Google Shape;677;p79"/>
          <p:cNvSpPr txBox="1"/>
          <p:nvPr/>
        </p:nvSpPr>
        <p:spPr>
          <a:xfrm>
            <a:off x="411275" y="914401"/>
            <a:ext cx="8321400" cy="642000"/>
          </a:xfrm>
          <a:prstGeom prst="rect">
            <a:avLst/>
          </a:prstGeom>
          <a:gradFill>
            <a:gsLst>
              <a:gs pos="0">
                <a:srgbClr val="F4A824"/>
              </a:gs>
              <a:gs pos="100000">
                <a:srgbClr val="895B0D"/>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Inter Light"/>
                <a:ea typeface="Inter Light"/>
                <a:cs typeface="Inter Light"/>
                <a:sym typeface="Inter Light"/>
              </a:rPr>
              <a:t>An </a:t>
            </a:r>
            <a:r>
              <a:rPr b="1" i="0" lang="en" sz="1400" u="none" cap="none" strike="noStrike">
                <a:solidFill>
                  <a:srgbClr val="FFFFFF"/>
                </a:solidFill>
                <a:latin typeface="Inter"/>
                <a:ea typeface="Inter"/>
                <a:cs typeface="Inter"/>
                <a:sym typeface="Inter"/>
              </a:rPr>
              <a:t>evolving, nimble and elastic</a:t>
            </a:r>
            <a:r>
              <a:rPr i="0" lang="en" sz="1400" u="none" cap="none" strike="noStrike">
                <a:solidFill>
                  <a:srgbClr val="FFFFFF"/>
                </a:solidFill>
                <a:latin typeface="Inter Light"/>
                <a:ea typeface="Inter Light"/>
                <a:cs typeface="Inter Light"/>
                <a:sym typeface="Inter Light"/>
              </a:rPr>
              <a:t> data </a:t>
            </a:r>
            <a:r>
              <a:rPr b="1" i="0" lang="en" sz="1400" u="sng" cap="none" strike="noStrike">
                <a:solidFill>
                  <a:srgbClr val="FFFFFF"/>
                </a:solidFill>
                <a:latin typeface="Inter"/>
                <a:ea typeface="Inter"/>
                <a:cs typeface="Inter"/>
                <a:sym typeface="Inter"/>
              </a:rPr>
              <a:t>hub and exchange</a:t>
            </a:r>
            <a:r>
              <a:rPr i="0" lang="en" sz="1400" u="none" cap="none" strike="noStrike">
                <a:solidFill>
                  <a:srgbClr val="FFFFFF"/>
                </a:solidFill>
                <a:latin typeface="Inter Light"/>
                <a:ea typeface="Inter Light"/>
                <a:cs typeface="Inter Light"/>
                <a:sym typeface="Inter Light"/>
              </a:rPr>
              <a:t> platform that will </a:t>
            </a:r>
            <a:r>
              <a:rPr b="1" i="0" lang="en" sz="1400" u="none" cap="none" strike="noStrike">
                <a:solidFill>
                  <a:srgbClr val="FFFFFF"/>
                </a:solidFill>
                <a:latin typeface="Inter"/>
                <a:ea typeface="Inter"/>
                <a:cs typeface="Inter"/>
                <a:sym typeface="Inter"/>
              </a:rPr>
              <a:t>empower</a:t>
            </a:r>
            <a:endParaRPr b="1" i="0" sz="1400" u="none" cap="none" strike="noStrike">
              <a:solidFill>
                <a:srgbClr val="FFFFFF"/>
              </a:solidFill>
              <a:latin typeface="Inter"/>
              <a:ea typeface="Inter"/>
              <a:cs typeface="Inter"/>
              <a:sym typeface="Inter"/>
            </a:endParaRPr>
          </a:p>
        </p:txBody>
      </p:sp>
      <p:sp>
        <p:nvSpPr>
          <p:cNvPr id="678" name="Google Shape;678;p79"/>
          <p:cNvSpPr txBox="1"/>
          <p:nvPr/>
        </p:nvSpPr>
        <p:spPr>
          <a:xfrm>
            <a:off x="411300" y="1678650"/>
            <a:ext cx="2019600" cy="2807700"/>
          </a:xfrm>
          <a:prstGeom prst="rect">
            <a:avLst/>
          </a:prstGeom>
          <a:solidFill>
            <a:srgbClr val="F3F3F3"/>
          </a:solidFill>
          <a:ln>
            <a:noFill/>
          </a:ln>
        </p:spPr>
        <p:txBody>
          <a:bodyPr anchorCtr="0" anchor="t" bIns="91425" lIns="91425" spcFirstLastPara="1" rIns="91425" wrap="square" tIns="1188700">
            <a:noAutofit/>
          </a:bodyPr>
          <a:lstStyle/>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rgbClr val="484641"/>
                </a:solidFill>
                <a:latin typeface="Inter Light"/>
                <a:ea typeface="Inter Light"/>
                <a:cs typeface="Inter Light"/>
                <a:sym typeface="Inter Light"/>
              </a:rPr>
              <a:t>Facilitates easy collection and sharing of health data, primarily lifestyle related, for internal research, program initiatives, as well as external partners</a:t>
            </a:r>
            <a:endParaRPr i="0" sz="1200" u="none" cap="none" strike="noStrike">
              <a:solidFill>
                <a:srgbClr val="48464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484641"/>
              </a:solidFill>
              <a:latin typeface="Inter Light"/>
              <a:ea typeface="Inter Light"/>
              <a:cs typeface="Inter Light"/>
              <a:sym typeface="Inter Light"/>
            </a:endParaRPr>
          </a:p>
        </p:txBody>
      </p:sp>
      <p:sp>
        <p:nvSpPr>
          <p:cNvPr id="679" name="Google Shape;679;p79"/>
          <p:cNvSpPr txBox="1"/>
          <p:nvPr/>
        </p:nvSpPr>
        <p:spPr>
          <a:xfrm>
            <a:off x="996297" y="1909525"/>
            <a:ext cx="1407000" cy="89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200" u="none" cap="none" strike="noStrike">
                <a:solidFill>
                  <a:srgbClr val="484641"/>
                </a:solidFill>
                <a:latin typeface="Inter"/>
                <a:ea typeface="Inter"/>
                <a:cs typeface="Inter"/>
                <a:sym typeface="Inter"/>
              </a:rPr>
              <a:t>Secure Data Sharing &amp; Exchange</a:t>
            </a:r>
            <a:endParaRPr b="1" i="1" sz="1200" u="none" cap="none" strike="noStrike">
              <a:solidFill>
                <a:srgbClr val="484641"/>
              </a:solidFill>
              <a:latin typeface="Inter"/>
              <a:ea typeface="Inter"/>
              <a:cs typeface="Inter"/>
              <a:sym typeface="Inter"/>
            </a:endParaRPr>
          </a:p>
        </p:txBody>
      </p:sp>
      <p:sp>
        <p:nvSpPr>
          <p:cNvPr id="680" name="Google Shape;680;p79"/>
          <p:cNvSpPr txBox="1"/>
          <p:nvPr/>
        </p:nvSpPr>
        <p:spPr>
          <a:xfrm>
            <a:off x="2511926" y="1678650"/>
            <a:ext cx="2019600" cy="2807700"/>
          </a:xfrm>
          <a:prstGeom prst="rect">
            <a:avLst/>
          </a:prstGeom>
          <a:solidFill>
            <a:srgbClr val="F3F3F3"/>
          </a:solidFill>
          <a:ln>
            <a:noFill/>
          </a:ln>
        </p:spPr>
        <p:txBody>
          <a:bodyPr anchorCtr="0" anchor="t" bIns="91425" lIns="91425" spcFirstLastPara="1" rIns="91425" wrap="square" tIns="1188700">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484641"/>
                </a:solidFill>
                <a:latin typeface="Inter Light"/>
                <a:ea typeface="Inter Light"/>
                <a:cs typeface="Inter Light"/>
                <a:sym typeface="Inter Light"/>
              </a:rPr>
              <a:t>Enables data discovery, linkage for exploration, research, generating insights and business </a:t>
            </a:r>
            <a:r>
              <a:rPr lang="en" sz="1200">
                <a:solidFill>
                  <a:srgbClr val="484641"/>
                </a:solidFill>
                <a:latin typeface="Inter Light"/>
                <a:ea typeface="Inter Light"/>
                <a:cs typeface="Inter Light"/>
                <a:sym typeface="Inter Light"/>
              </a:rPr>
              <a:t>decision making</a:t>
            </a:r>
            <a:endParaRPr i="0" sz="1200" u="none" cap="none" strike="noStrike">
              <a:solidFill>
                <a:srgbClr val="484641"/>
              </a:solidFill>
              <a:latin typeface="Inter Light"/>
              <a:ea typeface="Inter Light"/>
              <a:cs typeface="Inter Light"/>
              <a:sym typeface="Inter Light"/>
            </a:endParaRPr>
          </a:p>
        </p:txBody>
      </p:sp>
      <p:sp>
        <p:nvSpPr>
          <p:cNvPr id="681" name="Google Shape;681;p79"/>
          <p:cNvSpPr txBox="1"/>
          <p:nvPr/>
        </p:nvSpPr>
        <p:spPr>
          <a:xfrm>
            <a:off x="3096925" y="1909525"/>
            <a:ext cx="1434600" cy="89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200" u="none" cap="none" strike="noStrike">
                <a:solidFill>
                  <a:srgbClr val="484641"/>
                </a:solidFill>
                <a:latin typeface="Inter"/>
                <a:ea typeface="Inter"/>
                <a:cs typeface="Inter"/>
                <a:sym typeface="Inter"/>
              </a:rPr>
              <a:t>Decentralised Data Discovery, Linkage &amp; Insights</a:t>
            </a:r>
            <a:endParaRPr b="1" i="1" sz="1200" u="none" cap="none" strike="noStrike">
              <a:solidFill>
                <a:srgbClr val="000000"/>
              </a:solidFill>
              <a:latin typeface="Inter"/>
              <a:ea typeface="Inter"/>
              <a:cs typeface="Inter"/>
              <a:sym typeface="Inter"/>
            </a:endParaRPr>
          </a:p>
        </p:txBody>
      </p:sp>
      <p:sp>
        <p:nvSpPr>
          <p:cNvPr id="682" name="Google Shape;682;p79"/>
          <p:cNvSpPr txBox="1"/>
          <p:nvPr/>
        </p:nvSpPr>
        <p:spPr>
          <a:xfrm>
            <a:off x="4612539" y="1678650"/>
            <a:ext cx="2019600" cy="2807700"/>
          </a:xfrm>
          <a:prstGeom prst="rect">
            <a:avLst/>
          </a:prstGeom>
          <a:solidFill>
            <a:srgbClr val="F3F3F3"/>
          </a:solidFill>
          <a:ln>
            <a:noFill/>
          </a:ln>
        </p:spPr>
        <p:txBody>
          <a:bodyPr anchorCtr="0" anchor="t" bIns="91425" lIns="91425" spcFirstLastPara="1" rIns="91425" wrap="square" tIns="1188700">
            <a:noAutofit/>
          </a:bodyPr>
          <a:lstStyle/>
          <a:p>
            <a:pPr indent="0" lvl="0" marL="0" marR="0" rtl="0" algn="l">
              <a:lnSpc>
                <a:spcPct val="100000"/>
              </a:lnSpc>
              <a:spcBef>
                <a:spcPts val="0"/>
              </a:spcBef>
              <a:spcAft>
                <a:spcPts val="0"/>
              </a:spcAft>
              <a:buClr>
                <a:schemeClr val="dk1"/>
              </a:buClr>
              <a:buSzPts val="1400"/>
              <a:buFont typeface="Arial"/>
              <a:buNone/>
            </a:pPr>
            <a:r>
              <a:rPr i="0" lang="en" sz="1200" u="none" cap="none" strike="noStrike">
                <a:solidFill>
                  <a:srgbClr val="484641"/>
                </a:solidFill>
                <a:latin typeface="Inter Light"/>
                <a:ea typeface="Inter Light"/>
                <a:cs typeface="Inter Light"/>
                <a:sym typeface="Inter Light"/>
              </a:rPr>
              <a:t>Protect private entrusted data by robust practices and complying to PDPA and other data protection policies so that </a:t>
            </a:r>
            <a:r>
              <a:rPr lang="en" sz="1200">
                <a:solidFill>
                  <a:srgbClr val="484641"/>
                </a:solidFill>
                <a:latin typeface="Inter Light"/>
                <a:ea typeface="Inter Light"/>
                <a:cs typeface="Inter Light"/>
                <a:sym typeface="Inter Light"/>
              </a:rPr>
              <a:t>PII </a:t>
            </a:r>
            <a:r>
              <a:rPr i="0" lang="en" sz="1200" u="none" cap="none" strike="noStrike">
                <a:solidFill>
                  <a:srgbClr val="484641"/>
                </a:solidFill>
                <a:latin typeface="Inter Light"/>
                <a:ea typeface="Inter Light"/>
                <a:cs typeface="Inter Light"/>
                <a:sym typeface="Inter Light"/>
              </a:rPr>
              <a:t>and sensitive data is not breached or compromised</a:t>
            </a:r>
            <a:endParaRPr i="0" sz="1200" u="none" cap="none" strike="noStrike">
              <a:solidFill>
                <a:srgbClr val="484641"/>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rgbClr val="484641"/>
              </a:solidFill>
              <a:latin typeface="Inter Light"/>
              <a:ea typeface="Inter Light"/>
              <a:cs typeface="Inter Light"/>
              <a:sym typeface="Inter Light"/>
            </a:endParaRPr>
          </a:p>
        </p:txBody>
      </p:sp>
      <p:sp>
        <p:nvSpPr>
          <p:cNvPr id="683" name="Google Shape;683;p79"/>
          <p:cNvSpPr txBox="1"/>
          <p:nvPr/>
        </p:nvSpPr>
        <p:spPr>
          <a:xfrm>
            <a:off x="5197546" y="1909531"/>
            <a:ext cx="1434600" cy="89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200" u="none" cap="none" strike="noStrike">
                <a:solidFill>
                  <a:srgbClr val="484641"/>
                </a:solidFill>
                <a:latin typeface="Inter"/>
                <a:ea typeface="Inter"/>
                <a:cs typeface="Inter"/>
                <a:sym typeface="Inter"/>
              </a:rPr>
              <a:t>Data Sovereignty,  Privacy &amp; Consent  Management</a:t>
            </a:r>
            <a:endParaRPr b="1" i="1" sz="1200" u="none" cap="none" strike="noStrike">
              <a:solidFill>
                <a:srgbClr val="000000"/>
              </a:solidFill>
              <a:latin typeface="Inter"/>
              <a:ea typeface="Inter"/>
              <a:cs typeface="Inter"/>
              <a:sym typeface="Inter"/>
            </a:endParaRPr>
          </a:p>
        </p:txBody>
      </p:sp>
      <p:sp>
        <p:nvSpPr>
          <p:cNvPr id="684" name="Google Shape;684;p79"/>
          <p:cNvSpPr txBox="1"/>
          <p:nvPr/>
        </p:nvSpPr>
        <p:spPr>
          <a:xfrm>
            <a:off x="6713160" y="1678650"/>
            <a:ext cx="2019600" cy="2807700"/>
          </a:xfrm>
          <a:prstGeom prst="rect">
            <a:avLst/>
          </a:prstGeom>
          <a:solidFill>
            <a:srgbClr val="F3F3F3"/>
          </a:solidFill>
          <a:ln>
            <a:noFill/>
          </a:ln>
        </p:spPr>
        <p:txBody>
          <a:bodyPr anchorCtr="0" anchor="t" bIns="91425" lIns="91425" spcFirstLastPara="1" rIns="91425" wrap="square" tIns="1188700">
            <a:noAutofit/>
          </a:bodyPr>
          <a:lstStyle/>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rgbClr val="484641"/>
                </a:solidFill>
                <a:latin typeface="Inter Light"/>
                <a:ea typeface="Inter Light"/>
                <a:cs typeface="Inter Light"/>
                <a:sym typeface="Inter Light"/>
              </a:rPr>
              <a:t>Comprehensive overarching Data Governance processes that drives data ingestion and consumption. </a:t>
            </a:r>
            <a:endParaRPr i="0" sz="1200" u="none" cap="none" strike="noStrike">
              <a:solidFill>
                <a:srgbClr val="484641"/>
              </a:solidFill>
              <a:latin typeface="Inter Light"/>
              <a:ea typeface="Inter Light"/>
              <a:cs typeface="Inter Light"/>
              <a:sym typeface="Inter Light"/>
            </a:endParaRPr>
          </a:p>
        </p:txBody>
      </p:sp>
      <p:sp>
        <p:nvSpPr>
          <p:cNvPr id="685" name="Google Shape;685;p79"/>
          <p:cNvSpPr txBox="1"/>
          <p:nvPr/>
        </p:nvSpPr>
        <p:spPr>
          <a:xfrm>
            <a:off x="7298177" y="1909531"/>
            <a:ext cx="1434600" cy="896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1" lang="en" sz="1200" u="none" cap="none" strike="noStrike">
                <a:solidFill>
                  <a:srgbClr val="484641"/>
                </a:solidFill>
                <a:latin typeface="Inter"/>
                <a:ea typeface="Inter"/>
                <a:cs typeface="Inter"/>
                <a:sym typeface="Inter"/>
              </a:rPr>
              <a:t>Federated Data Governance</a:t>
            </a:r>
            <a:endParaRPr b="1" i="1" sz="1200" u="none" cap="none" strike="noStrike">
              <a:solidFill>
                <a:srgbClr val="484641"/>
              </a:solidFill>
              <a:latin typeface="Inter"/>
              <a:ea typeface="Inter"/>
              <a:cs typeface="Inter"/>
              <a:sym typeface="Inter"/>
            </a:endParaRPr>
          </a:p>
        </p:txBody>
      </p:sp>
      <p:sp>
        <p:nvSpPr>
          <p:cNvPr id="686" name="Google Shape;686;p79"/>
          <p:cNvSpPr/>
          <p:nvPr/>
        </p:nvSpPr>
        <p:spPr>
          <a:xfrm>
            <a:off x="537900" y="2128531"/>
            <a:ext cx="458400" cy="458400"/>
          </a:xfrm>
          <a:prstGeom prst="ellipse">
            <a:avLst/>
          </a:prstGeom>
          <a:solidFill>
            <a:srgbClr val="FFFFFF"/>
          </a:solidFill>
          <a:ln>
            <a:noFill/>
          </a:ln>
          <a:effectLst>
            <a:outerShdw blurRad="185738" rotWithShape="0" algn="bl" dir="5340000" dist="19050">
              <a:srgbClr val="9E9E9E">
                <a:alpha val="235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9"/>
          <p:cNvSpPr/>
          <p:nvPr/>
        </p:nvSpPr>
        <p:spPr>
          <a:xfrm>
            <a:off x="2638525" y="2128531"/>
            <a:ext cx="458400" cy="458400"/>
          </a:xfrm>
          <a:prstGeom prst="ellipse">
            <a:avLst/>
          </a:prstGeom>
          <a:solidFill>
            <a:srgbClr val="FFFFFF"/>
          </a:solidFill>
          <a:ln>
            <a:noFill/>
          </a:ln>
          <a:effectLst>
            <a:outerShdw blurRad="185738" rotWithShape="0" algn="bl" dir="5340000" dist="19050">
              <a:srgbClr val="9E9E9E">
                <a:alpha val="235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9"/>
          <p:cNvSpPr/>
          <p:nvPr/>
        </p:nvSpPr>
        <p:spPr>
          <a:xfrm>
            <a:off x="4739150" y="2128531"/>
            <a:ext cx="458400" cy="458400"/>
          </a:xfrm>
          <a:prstGeom prst="ellipse">
            <a:avLst/>
          </a:prstGeom>
          <a:solidFill>
            <a:srgbClr val="FFFFFF"/>
          </a:solidFill>
          <a:ln>
            <a:noFill/>
          </a:ln>
          <a:effectLst>
            <a:outerShdw blurRad="185738" rotWithShape="0" algn="bl" dir="5340000" dist="19050">
              <a:srgbClr val="9E9E9E">
                <a:alpha val="235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9"/>
          <p:cNvSpPr/>
          <p:nvPr/>
        </p:nvSpPr>
        <p:spPr>
          <a:xfrm>
            <a:off x="6839775" y="2128531"/>
            <a:ext cx="458400" cy="458400"/>
          </a:xfrm>
          <a:prstGeom prst="ellipse">
            <a:avLst/>
          </a:prstGeom>
          <a:solidFill>
            <a:srgbClr val="FFFFFF"/>
          </a:solidFill>
          <a:ln>
            <a:noFill/>
          </a:ln>
          <a:effectLst>
            <a:outerShdw blurRad="185738" rotWithShape="0" algn="bl" dir="5340000" dist="19050">
              <a:srgbClr val="9E9E9E">
                <a:alpha val="2353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0" name="Google Shape;690;p79"/>
          <p:cNvPicPr preferRelativeResize="0"/>
          <p:nvPr/>
        </p:nvPicPr>
        <p:blipFill rotWithShape="1">
          <a:blip r:embed="rId3">
            <a:alphaModFix/>
          </a:blip>
          <a:srcRect b="0" l="0" r="0" t="0"/>
          <a:stretch/>
        </p:blipFill>
        <p:spPr>
          <a:xfrm>
            <a:off x="2742625" y="2232625"/>
            <a:ext cx="250200" cy="250200"/>
          </a:xfrm>
          <a:prstGeom prst="rect">
            <a:avLst/>
          </a:prstGeom>
          <a:noFill/>
          <a:ln>
            <a:noFill/>
          </a:ln>
        </p:spPr>
      </p:pic>
      <p:pic>
        <p:nvPicPr>
          <p:cNvPr id="691" name="Google Shape;691;p79"/>
          <p:cNvPicPr preferRelativeResize="0"/>
          <p:nvPr/>
        </p:nvPicPr>
        <p:blipFill rotWithShape="1">
          <a:blip r:embed="rId4">
            <a:alphaModFix/>
          </a:blip>
          <a:srcRect b="0" l="0" r="0" t="0"/>
          <a:stretch/>
        </p:blipFill>
        <p:spPr>
          <a:xfrm>
            <a:off x="6943875" y="2225227"/>
            <a:ext cx="250200" cy="250200"/>
          </a:xfrm>
          <a:prstGeom prst="rect">
            <a:avLst/>
          </a:prstGeom>
          <a:noFill/>
          <a:ln>
            <a:noFill/>
          </a:ln>
        </p:spPr>
      </p:pic>
      <p:pic>
        <p:nvPicPr>
          <p:cNvPr id="692" name="Google Shape;692;p79"/>
          <p:cNvPicPr preferRelativeResize="0"/>
          <p:nvPr/>
        </p:nvPicPr>
        <p:blipFill rotWithShape="1">
          <a:blip r:embed="rId5">
            <a:alphaModFix/>
          </a:blip>
          <a:srcRect b="0" l="0" r="0" t="0"/>
          <a:stretch/>
        </p:blipFill>
        <p:spPr>
          <a:xfrm>
            <a:off x="641993" y="2218045"/>
            <a:ext cx="250200" cy="250200"/>
          </a:xfrm>
          <a:prstGeom prst="rect">
            <a:avLst/>
          </a:prstGeom>
          <a:noFill/>
          <a:ln>
            <a:noFill/>
          </a:ln>
        </p:spPr>
      </p:pic>
      <p:pic>
        <p:nvPicPr>
          <p:cNvPr id="693" name="Google Shape;693;p79"/>
          <p:cNvPicPr preferRelativeResize="0"/>
          <p:nvPr/>
        </p:nvPicPr>
        <p:blipFill rotWithShape="1">
          <a:blip r:embed="rId6">
            <a:alphaModFix/>
          </a:blip>
          <a:srcRect b="0" l="0" r="0" t="0"/>
          <a:stretch/>
        </p:blipFill>
        <p:spPr>
          <a:xfrm>
            <a:off x="4843250" y="2188500"/>
            <a:ext cx="250200" cy="25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cxnSp>
        <p:nvCxnSpPr>
          <p:cNvPr id="698" name="Google Shape;698;p80"/>
          <p:cNvCxnSpPr/>
          <p:nvPr/>
        </p:nvCxnSpPr>
        <p:spPr>
          <a:xfrm>
            <a:off x="2803250" y="721550"/>
            <a:ext cx="12300" cy="2751900"/>
          </a:xfrm>
          <a:prstGeom prst="straightConnector1">
            <a:avLst/>
          </a:prstGeom>
          <a:noFill/>
          <a:ln cap="flat" cmpd="sng" w="9525">
            <a:solidFill>
              <a:schemeClr val="dk2"/>
            </a:solidFill>
            <a:prstDash val="dot"/>
            <a:round/>
            <a:headEnd len="sm" w="sm" type="none"/>
            <a:tailEnd len="sm" w="sm" type="none"/>
          </a:ln>
        </p:spPr>
      </p:cxnSp>
      <p:cxnSp>
        <p:nvCxnSpPr>
          <p:cNvPr id="699" name="Google Shape;699;p80"/>
          <p:cNvCxnSpPr/>
          <p:nvPr/>
        </p:nvCxnSpPr>
        <p:spPr>
          <a:xfrm>
            <a:off x="3893348" y="721550"/>
            <a:ext cx="15900" cy="2751900"/>
          </a:xfrm>
          <a:prstGeom prst="straightConnector1">
            <a:avLst/>
          </a:prstGeom>
          <a:noFill/>
          <a:ln cap="flat" cmpd="sng" w="9525">
            <a:solidFill>
              <a:schemeClr val="dk2"/>
            </a:solidFill>
            <a:prstDash val="dot"/>
            <a:round/>
            <a:headEnd len="sm" w="sm" type="none"/>
            <a:tailEnd len="sm" w="sm" type="none"/>
          </a:ln>
        </p:spPr>
      </p:cxnSp>
      <p:cxnSp>
        <p:nvCxnSpPr>
          <p:cNvPr id="700" name="Google Shape;700;p80"/>
          <p:cNvCxnSpPr/>
          <p:nvPr/>
        </p:nvCxnSpPr>
        <p:spPr>
          <a:xfrm>
            <a:off x="5932250" y="721550"/>
            <a:ext cx="9300" cy="2759100"/>
          </a:xfrm>
          <a:prstGeom prst="straightConnector1">
            <a:avLst/>
          </a:prstGeom>
          <a:noFill/>
          <a:ln cap="flat" cmpd="sng" w="9525">
            <a:solidFill>
              <a:schemeClr val="dk2"/>
            </a:solidFill>
            <a:prstDash val="dot"/>
            <a:round/>
            <a:headEnd len="sm" w="sm" type="none"/>
            <a:tailEnd len="sm" w="sm" type="none"/>
          </a:ln>
        </p:spPr>
      </p:cxnSp>
      <p:cxnSp>
        <p:nvCxnSpPr>
          <p:cNvPr id="701" name="Google Shape;701;p80"/>
          <p:cNvCxnSpPr/>
          <p:nvPr/>
        </p:nvCxnSpPr>
        <p:spPr>
          <a:xfrm>
            <a:off x="8712140" y="721544"/>
            <a:ext cx="18000" cy="3783000"/>
          </a:xfrm>
          <a:prstGeom prst="straightConnector1">
            <a:avLst/>
          </a:prstGeom>
          <a:noFill/>
          <a:ln cap="flat" cmpd="sng" w="9525">
            <a:solidFill>
              <a:schemeClr val="dk2"/>
            </a:solidFill>
            <a:prstDash val="dot"/>
            <a:round/>
            <a:headEnd len="sm" w="sm" type="none"/>
            <a:tailEnd len="sm" w="sm" type="none"/>
          </a:ln>
        </p:spPr>
      </p:cxnSp>
      <p:cxnSp>
        <p:nvCxnSpPr>
          <p:cNvPr id="702" name="Google Shape;702;p80"/>
          <p:cNvCxnSpPr/>
          <p:nvPr/>
        </p:nvCxnSpPr>
        <p:spPr>
          <a:xfrm>
            <a:off x="1721268" y="721544"/>
            <a:ext cx="900" cy="3783000"/>
          </a:xfrm>
          <a:prstGeom prst="straightConnector1">
            <a:avLst/>
          </a:prstGeom>
          <a:noFill/>
          <a:ln cap="flat" cmpd="sng" w="9525">
            <a:solidFill>
              <a:schemeClr val="dk2"/>
            </a:solidFill>
            <a:prstDash val="dot"/>
            <a:round/>
            <a:headEnd len="sm" w="sm" type="none"/>
            <a:tailEnd len="sm" w="sm" type="none"/>
          </a:ln>
        </p:spPr>
      </p:cxnSp>
      <p:sp>
        <p:nvSpPr>
          <p:cNvPr id="703" name="Google Shape;703;p80"/>
          <p:cNvSpPr/>
          <p:nvPr/>
        </p:nvSpPr>
        <p:spPr>
          <a:xfrm>
            <a:off x="1841540" y="762317"/>
            <a:ext cx="8133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Acquisition</a:t>
            </a:r>
            <a:endParaRPr b="1" i="0" sz="800" u="none" cap="none" strike="noStrike">
              <a:solidFill>
                <a:srgbClr val="434343"/>
              </a:solidFill>
              <a:latin typeface="Open Sans"/>
              <a:ea typeface="Open Sans"/>
              <a:cs typeface="Open Sans"/>
              <a:sym typeface="Open Sans"/>
            </a:endParaRPr>
          </a:p>
        </p:txBody>
      </p:sp>
      <p:sp>
        <p:nvSpPr>
          <p:cNvPr id="704" name="Google Shape;704;p80"/>
          <p:cNvSpPr/>
          <p:nvPr/>
        </p:nvSpPr>
        <p:spPr>
          <a:xfrm>
            <a:off x="2866687" y="762317"/>
            <a:ext cx="9624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Raw Store</a:t>
            </a:r>
            <a:endParaRPr b="1" i="0" sz="800" u="none" cap="none" strike="noStrike">
              <a:solidFill>
                <a:srgbClr val="434343"/>
              </a:solidFill>
              <a:latin typeface="Open Sans"/>
              <a:ea typeface="Open Sans"/>
              <a:cs typeface="Open Sans"/>
              <a:sym typeface="Open Sans"/>
            </a:endParaRPr>
          </a:p>
        </p:txBody>
      </p:sp>
      <p:sp>
        <p:nvSpPr>
          <p:cNvPr id="705" name="Google Shape;705;p80"/>
          <p:cNvSpPr/>
          <p:nvPr/>
        </p:nvSpPr>
        <p:spPr>
          <a:xfrm>
            <a:off x="3966314" y="762317"/>
            <a:ext cx="18993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Process/Analyze</a:t>
            </a:r>
            <a:endParaRPr b="1" i="0" sz="800" u="none" cap="none" strike="noStrike">
              <a:solidFill>
                <a:srgbClr val="434343"/>
              </a:solidFill>
              <a:latin typeface="Open Sans"/>
              <a:ea typeface="Open Sans"/>
              <a:cs typeface="Open Sans"/>
              <a:sym typeface="Open Sans"/>
            </a:endParaRPr>
          </a:p>
        </p:txBody>
      </p:sp>
      <p:sp>
        <p:nvSpPr>
          <p:cNvPr id="706" name="Google Shape;706;p80"/>
          <p:cNvSpPr/>
          <p:nvPr/>
        </p:nvSpPr>
        <p:spPr>
          <a:xfrm>
            <a:off x="5979175" y="762325"/>
            <a:ext cx="12618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Govern &amp; Share</a:t>
            </a:r>
            <a:endParaRPr b="1" i="0" sz="800" u="none" cap="none" strike="noStrike">
              <a:solidFill>
                <a:srgbClr val="434343"/>
              </a:solidFill>
              <a:latin typeface="Open Sans"/>
              <a:ea typeface="Open Sans"/>
              <a:cs typeface="Open Sans"/>
              <a:sym typeface="Open Sans"/>
            </a:endParaRPr>
          </a:p>
        </p:txBody>
      </p:sp>
      <p:cxnSp>
        <p:nvCxnSpPr>
          <p:cNvPr id="707" name="Google Shape;707;p80"/>
          <p:cNvCxnSpPr/>
          <p:nvPr/>
        </p:nvCxnSpPr>
        <p:spPr>
          <a:xfrm flipH="1" rot="10800000">
            <a:off x="1729155" y="995267"/>
            <a:ext cx="7003800" cy="25800"/>
          </a:xfrm>
          <a:prstGeom prst="straightConnector1">
            <a:avLst/>
          </a:prstGeom>
          <a:noFill/>
          <a:ln cap="flat" cmpd="sng" w="9525">
            <a:solidFill>
              <a:schemeClr val="dk2"/>
            </a:solidFill>
            <a:prstDash val="dot"/>
            <a:round/>
            <a:headEnd len="sm" w="sm" type="none"/>
            <a:tailEnd len="sm" w="sm" type="none"/>
          </a:ln>
        </p:spPr>
      </p:cxnSp>
      <p:cxnSp>
        <p:nvCxnSpPr>
          <p:cNvPr id="708" name="Google Shape;708;p80"/>
          <p:cNvCxnSpPr/>
          <p:nvPr/>
        </p:nvCxnSpPr>
        <p:spPr>
          <a:xfrm>
            <a:off x="1741496" y="3476325"/>
            <a:ext cx="6972000" cy="16500"/>
          </a:xfrm>
          <a:prstGeom prst="straightConnector1">
            <a:avLst/>
          </a:prstGeom>
          <a:noFill/>
          <a:ln cap="flat" cmpd="sng" w="9525">
            <a:solidFill>
              <a:schemeClr val="dk2"/>
            </a:solidFill>
            <a:prstDash val="dot"/>
            <a:round/>
            <a:headEnd len="sm" w="sm" type="none"/>
            <a:tailEnd len="sm" w="sm" type="none"/>
          </a:ln>
        </p:spPr>
      </p:cxnSp>
      <p:sp>
        <p:nvSpPr>
          <p:cNvPr id="709" name="Google Shape;709;p80"/>
          <p:cNvSpPr/>
          <p:nvPr/>
        </p:nvSpPr>
        <p:spPr>
          <a:xfrm>
            <a:off x="615319" y="762317"/>
            <a:ext cx="8133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Producers</a:t>
            </a:r>
            <a:endParaRPr b="1" i="0" sz="800" u="none" cap="none" strike="noStrike">
              <a:solidFill>
                <a:srgbClr val="434343"/>
              </a:solidFill>
              <a:latin typeface="Open Sans"/>
              <a:ea typeface="Open Sans"/>
              <a:cs typeface="Open Sans"/>
              <a:sym typeface="Open Sans"/>
            </a:endParaRPr>
          </a:p>
        </p:txBody>
      </p:sp>
      <p:sp>
        <p:nvSpPr>
          <p:cNvPr id="710" name="Google Shape;710;p80"/>
          <p:cNvSpPr txBox="1"/>
          <p:nvPr>
            <p:ph type="title"/>
          </p:nvPr>
        </p:nvSpPr>
        <p:spPr>
          <a:xfrm>
            <a:off x="136550" y="172525"/>
            <a:ext cx="8903400" cy="50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800"/>
              <a:buFont typeface="Arial"/>
              <a:buNone/>
            </a:pPr>
            <a:r>
              <a:rPr lang="en" sz="2200">
                <a:solidFill>
                  <a:schemeClr val="dk1"/>
                </a:solidFill>
                <a:latin typeface="Bitter"/>
                <a:ea typeface="Bitter"/>
                <a:cs typeface="Bitter"/>
                <a:sym typeface="Bitter"/>
              </a:rPr>
              <a:t>Evolutionary data architecture approach, delivering thin slices of value</a:t>
            </a:r>
            <a:endParaRPr sz="2200">
              <a:solidFill>
                <a:schemeClr val="accent1"/>
              </a:solidFill>
              <a:latin typeface="Bitter"/>
              <a:ea typeface="Bitter"/>
              <a:cs typeface="Bitter"/>
              <a:sym typeface="Bitter"/>
            </a:endParaRPr>
          </a:p>
        </p:txBody>
      </p:sp>
      <p:sp>
        <p:nvSpPr>
          <p:cNvPr id="711" name="Google Shape;711;p80"/>
          <p:cNvSpPr/>
          <p:nvPr/>
        </p:nvSpPr>
        <p:spPr>
          <a:xfrm>
            <a:off x="455125" y="1105925"/>
            <a:ext cx="1124100" cy="19242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12" name="Google Shape;712;p80"/>
          <p:cNvSpPr/>
          <p:nvPr/>
        </p:nvSpPr>
        <p:spPr>
          <a:xfrm>
            <a:off x="564725" y="1184725"/>
            <a:ext cx="900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Open Sans"/>
                <a:ea typeface="Open Sans"/>
                <a:cs typeface="Open Sans"/>
                <a:sym typeface="Open Sans"/>
              </a:rPr>
              <a:t>Existing Data Warehouse</a:t>
            </a:r>
            <a:endParaRPr b="0" i="0" sz="700" u="none" cap="none" strike="noStrike">
              <a:solidFill>
                <a:srgbClr val="FFFFFF"/>
              </a:solidFill>
              <a:latin typeface="Open Sans"/>
              <a:ea typeface="Open Sans"/>
              <a:cs typeface="Open Sans"/>
              <a:sym typeface="Open Sans"/>
            </a:endParaRPr>
          </a:p>
        </p:txBody>
      </p:sp>
      <p:sp>
        <p:nvSpPr>
          <p:cNvPr id="713" name="Google Shape;713;p80"/>
          <p:cNvSpPr/>
          <p:nvPr/>
        </p:nvSpPr>
        <p:spPr>
          <a:xfrm>
            <a:off x="564725" y="1800268"/>
            <a:ext cx="900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Open Sans"/>
                <a:ea typeface="Open Sans"/>
                <a:cs typeface="Open Sans"/>
                <a:sym typeface="Open Sans"/>
              </a:rPr>
              <a:t>Semi-Structured Data</a:t>
            </a:r>
            <a:endParaRPr b="0" i="0" sz="700" u="none" cap="none" strike="noStrike">
              <a:solidFill>
                <a:srgbClr val="FFFFFF"/>
              </a:solidFill>
              <a:latin typeface="Open Sans"/>
              <a:ea typeface="Open Sans"/>
              <a:cs typeface="Open Sans"/>
              <a:sym typeface="Open Sans"/>
            </a:endParaRPr>
          </a:p>
        </p:txBody>
      </p:sp>
      <p:sp>
        <p:nvSpPr>
          <p:cNvPr id="714" name="Google Shape;714;p80"/>
          <p:cNvSpPr/>
          <p:nvPr/>
        </p:nvSpPr>
        <p:spPr>
          <a:xfrm>
            <a:off x="564725" y="2415811"/>
            <a:ext cx="900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FFFFFF"/>
                </a:solidFill>
                <a:latin typeface="Open Sans"/>
                <a:ea typeface="Open Sans"/>
                <a:cs typeface="Open Sans"/>
                <a:sym typeface="Open Sans"/>
              </a:rPr>
              <a:t>Structured Data</a:t>
            </a:r>
            <a:endParaRPr b="0" i="0" sz="700" u="none" cap="none" strike="noStrike">
              <a:solidFill>
                <a:srgbClr val="FFFFFF"/>
              </a:solidFill>
              <a:latin typeface="Open Sans"/>
              <a:ea typeface="Open Sans"/>
              <a:cs typeface="Open Sans"/>
              <a:sym typeface="Open Sans"/>
            </a:endParaRPr>
          </a:p>
        </p:txBody>
      </p:sp>
      <p:cxnSp>
        <p:nvCxnSpPr>
          <p:cNvPr id="715" name="Google Shape;715;p80"/>
          <p:cNvCxnSpPr/>
          <p:nvPr/>
        </p:nvCxnSpPr>
        <p:spPr>
          <a:xfrm>
            <a:off x="1711963" y="4736425"/>
            <a:ext cx="7010400" cy="0"/>
          </a:xfrm>
          <a:prstGeom prst="straightConnector1">
            <a:avLst/>
          </a:prstGeom>
          <a:noFill/>
          <a:ln cap="flat" cmpd="sng" w="9525">
            <a:solidFill>
              <a:schemeClr val="dk2"/>
            </a:solidFill>
            <a:prstDash val="dot"/>
            <a:round/>
            <a:headEnd len="sm" w="sm" type="none"/>
            <a:tailEnd len="sm" w="sm" type="none"/>
          </a:ln>
        </p:spPr>
      </p:cxnSp>
      <p:grpSp>
        <p:nvGrpSpPr>
          <p:cNvPr id="716" name="Google Shape;716;p80"/>
          <p:cNvGrpSpPr/>
          <p:nvPr/>
        </p:nvGrpSpPr>
        <p:grpSpPr>
          <a:xfrm>
            <a:off x="1813600" y="3571469"/>
            <a:ext cx="6807132" cy="1099556"/>
            <a:chOff x="1804600" y="3407519"/>
            <a:chExt cx="6807132" cy="1099556"/>
          </a:xfrm>
        </p:grpSpPr>
        <p:sp>
          <p:nvSpPr>
            <p:cNvPr id="717" name="Google Shape;717;p80"/>
            <p:cNvSpPr/>
            <p:nvPr/>
          </p:nvSpPr>
          <p:spPr>
            <a:xfrm>
              <a:off x="4066297" y="3407519"/>
              <a:ext cx="18993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Platform Capabilities</a:t>
              </a:r>
              <a:endParaRPr b="1" i="0" sz="800" u="none" cap="none" strike="noStrike">
                <a:solidFill>
                  <a:srgbClr val="434343"/>
                </a:solidFill>
                <a:latin typeface="Open Sans"/>
                <a:ea typeface="Open Sans"/>
                <a:cs typeface="Open Sans"/>
                <a:sym typeface="Open Sans"/>
              </a:endParaRPr>
            </a:p>
          </p:txBody>
        </p:sp>
        <p:grpSp>
          <p:nvGrpSpPr>
            <p:cNvPr id="718" name="Google Shape;718;p80"/>
            <p:cNvGrpSpPr/>
            <p:nvPr/>
          </p:nvGrpSpPr>
          <p:grpSpPr>
            <a:xfrm>
              <a:off x="1806201" y="3648025"/>
              <a:ext cx="6805531" cy="233676"/>
              <a:chOff x="1806201" y="3648025"/>
              <a:chExt cx="6805531" cy="233676"/>
            </a:xfrm>
          </p:grpSpPr>
          <p:sp>
            <p:nvSpPr>
              <p:cNvPr id="719" name="Google Shape;719;p80"/>
              <p:cNvSpPr/>
              <p:nvPr/>
            </p:nvSpPr>
            <p:spPr>
              <a:xfrm>
                <a:off x="1806201" y="3652491"/>
                <a:ext cx="1638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pen Sans"/>
                    <a:ea typeface="Open Sans"/>
                    <a:cs typeface="Open Sans"/>
                    <a:sym typeface="Open Sans"/>
                  </a:rPr>
                  <a:t>Data Governance</a:t>
                </a:r>
                <a:endParaRPr b="0" i="0" sz="800" u="none" cap="none" strike="noStrike">
                  <a:solidFill>
                    <a:srgbClr val="000000"/>
                  </a:solidFill>
                  <a:latin typeface="Open Sans"/>
                  <a:ea typeface="Open Sans"/>
                  <a:cs typeface="Open Sans"/>
                  <a:sym typeface="Open Sans"/>
                </a:endParaRPr>
              </a:p>
            </p:txBody>
          </p:sp>
          <p:sp>
            <p:nvSpPr>
              <p:cNvPr id="720" name="Google Shape;720;p80"/>
              <p:cNvSpPr/>
              <p:nvPr/>
            </p:nvSpPr>
            <p:spPr>
              <a:xfrm>
                <a:off x="3528611" y="3652501"/>
                <a:ext cx="1638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dk1"/>
                    </a:solidFill>
                    <a:latin typeface="Open Sans"/>
                    <a:ea typeface="Open Sans"/>
                    <a:cs typeface="Open Sans"/>
                    <a:sym typeface="Open Sans"/>
                  </a:rPr>
                  <a:t>Access Control</a:t>
                </a:r>
                <a:endParaRPr b="0" i="0" sz="8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1100"/>
                  <a:buFont typeface="Arial"/>
                  <a:buNone/>
                </a:pPr>
                <a:r>
                  <a:t/>
                </a:r>
                <a:endParaRPr b="0" i="0" sz="800" u="none" cap="none" strike="noStrike">
                  <a:solidFill>
                    <a:srgbClr val="000000"/>
                  </a:solidFill>
                  <a:latin typeface="Open Sans"/>
                  <a:ea typeface="Open Sans"/>
                  <a:cs typeface="Open Sans"/>
                  <a:sym typeface="Open Sans"/>
                </a:endParaRPr>
              </a:p>
            </p:txBody>
          </p:sp>
          <p:sp>
            <p:nvSpPr>
              <p:cNvPr id="721" name="Google Shape;721;p80"/>
              <p:cNvSpPr/>
              <p:nvPr/>
            </p:nvSpPr>
            <p:spPr>
              <a:xfrm>
                <a:off x="5251022" y="3652501"/>
                <a:ext cx="1638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pen Sans"/>
                    <a:ea typeface="Open Sans"/>
                    <a:cs typeface="Open Sans"/>
                    <a:sym typeface="Open Sans"/>
                  </a:rPr>
                  <a:t>Data Lineage</a:t>
                </a:r>
                <a:endParaRPr b="0" i="0" sz="800" u="none" cap="none" strike="noStrike">
                  <a:solidFill>
                    <a:srgbClr val="000000"/>
                  </a:solidFill>
                  <a:latin typeface="Open Sans"/>
                  <a:ea typeface="Open Sans"/>
                  <a:cs typeface="Open Sans"/>
                  <a:sym typeface="Open Sans"/>
                </a:endParaRPr>
              </a:p>
            </p:txBody>
          </p:sp>
          <p:sp>
            <p:nvSpPr>
              <p:cNvPr id="722" name="Google Shape;722;p80"/>
              <p:cNvSpPr/>
              <p:nvPr/>
            </p:nvSpPr>
            <p:spPr>
              <a:xfrm>
                <a:off x="6973432" y="3648025"/>
                <a:ext cx="1638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dk1"/>
                    </a:solidFill>
                    <a:latin typeface="Open Sans"/>
                    <a:ea typeface="Open Sans"/>
                    <a:cs typeface="Open Sans"/>
                    <a:sym typeface="Open Sans"/>
                  </a:rPr>
                  <a:t>Data Retention</a:t>
                </a:r>
                <a:endParaRPr b="0" i="0" sz="800" u="none" cap="none" strike="noStrike">
                  <a:solidFill>
                    <a:srgbClr val="000000"/>
                  </a:solidFill>
                  <a:latin typeface="Open Sans"/>
                  <a:ea typeface="Open Sans"/>
                  <a:cs typeface="Open Sans"/>
                  <a:sym typeface="Open Sans"/>
                </a:endParaRPr>
              </a:p>
            </p:txBody>
          </p:sp>
        </p:grpSp>
        <p:grpSp>
          <p:nvGrpSpPr>
            <p:cNvPr id="723" name="Google Shape;723;p80"/>
            <p:cNvGrpSpPr/>
            <p:nvPr/>
          </p:nvGrpSpPr>
          <p:grpSpPr>
            <a:xfrm>
              <a:off x="1806147" y="3950657"/>
              <a:ext cx="6805134" cy="233675"/>
              <a:chOff x="1744906" y="3881575"/>
              <a:chExt cx="6793585" cy="233675"/>
            </a:xfrm>
          </p:grpSpPr>
          <p:sp>
            <p:nvSpPr>
              <p:cNvPr id="724" name="Google Shape;724;p80"/>
              <p:cNvSpPr/>
              <p:nvPr/>
            </p:nvSpPr>
            <p:spPr>
              <a:xfrm>
                <a:off x="1744906" y="3886041"/>
                <a:ext cx="1635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chemeClr val="dk1"/>
                    </a:solidFill>
                    <a:latin typeface="Open Sans"/>
                    <a:ea typeface="Open Sans"/>
                    <a:cs typeface="Open Sans"/>
                    <a:sym typeface="Open Sans"/>
                  </a:rPr>
                  <a:t>Data Catalog</a:t>
                </a:r>
                <a:endParaRPr b="0" i="0" sz="800" u="none" cap="none" strike="noStrike">
                  <a:solidFill>
                    <a:srgbClr val="000000"/>
                  </a:solidFill>
                  <a:latin typeface="Open Sans"/>
                  <a:ea typeface="Open Sans"/>
                  <a:cs typeface="Open Sans"/>
                  <a:sym typeface="Open Sans"/>
                </a:endParaRPr>
              </a:p>
            </p:txBody>
          </p:sp>
          <p:sp>
            <p:nvSpPr>
              <p:cNvPr id="725" name="Google Shape;725;p80"/>
              <p:cNvSpPr/>
              <p:nvPr/>
            </p:nvSpPr>
            <p:spPr>
              <a:xfrm>
                <a:off x="3464334" y="3886050"/>
                <a:ext cx="1635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00" u="none" cap="none" strike="noStrike">
                    <a:solidFill>
                      <a:srgbClr val="000000"/>
                    </a:solidFill>
                    <a:latin typeface="Open Sans"/>
                    <a:ea typeface="Open Sans"/>
                    <a:cs typeface="Open Sans"/>
                    <a:sym typeface="Open Sans"/>
                  </a:rPr>
                  <a:t>Monitoring &amp; Alerting</a:t>
                </a:r>
                <a:endParaRPr b="0" i="0" sz="800" u="none" cap="none" strike="noStrike">
                  <a:solidFill>
                    <a:srgbClr val="000000"/>
                  </a:solidFill>
                  <a:latin typeface="Open Sans"/>
                  <a:ea typeface="Open Sans"/>
                  <a:cs typeface="Open Sans"/>
                  <a:sym typeface="Open Sans"/>
                </a:endParaRPr>
              </a:p>
            </p:txBody>
          </p:sp>
          <p:sp>
            <p:nvSpPr>
              <p:cNvPr id="726" name="Google Shape;726;p80"/>
              <p:cNvSpPr/>
              <p:nvPr/>
            </p:nvSpPr>
            <p:spPr>
              <a:xfrm>
                <a:off x="5183763" y="3886050"/>
                <a:ext cx="1635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pen Sans"/>
                    <a:ea typeface="Open Sans"/>
                    <a:cs typeface="Open Sans"/>
                    <a:sym typeface="Open Sans"/>
                  </a:rPr>
                  <a:t>Log Management</a:t>
                </a:r>
                <a:endParaRPr b="0" i="0" sz="800" u="none" cap="none" strike="noStrike">
                  <a:solidFill>
                    <a:srgbClr val="000000"/>
                  </a:solidFill>
                  <a:latin typeface="Open Sans"/>
                  <a:ea typeface="Open Sans"/>
                  <a:cs typeface="Open Sans"/>
                  <a:sym typeface="Open Sans"/>
                </a:endParaRPr>
              </a:p>
            </p:txBody>
          </p:sp>
          <p:sp>
            <p:nvSpPr>
              <p:cNvPr id="727" name="Google Shape;727;p80"/>
              <p:cNvSpPr/>
              <p:nvPr/>
            </p:nvSpPr>
            <p:spPr>
              <a:xfrm>
                <a:off x="6903191" y="3881575"/>
                <a:ext cx="1635300" cy="22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pen Sans"/>
                    <a:ea typeface="Open Sans"/>
                    <a:cs typeface="Open Sans"/>
                    <a:sym typeface="Open Sans"/>
                  </a:rPr>
                  <a:t>Secrets Management</a:t>
                </a:r>
                <a:endParaRPr b="0" i="0" sz="800" u="none" cap="none" strike="noStrike">
                  <a:solidFill>
                    <a:srgbClr val="000000"/>
                  </a:solidFill>
                  <a:latin typeface="Open Sans"/>
                  <a:ea typeface="Open Sans"/>
                  <a:cs typeface="Open Sans"/>
                  <a:sym typeface="Open Sans"/>
                </a:endParaRPr>
              </a:p>
            </p:txBody>
          </p:sp>
        </p:grpSp>
        <p:grpSp>
          <p:nvGrpSpPr>
            <p:cNvPr id="728" name="Google Shape;728;p80"/>
            <p:cNvGrpSpPr/>
            <p:nvPr/>
          </p:nvGrpSpPr>
          <p:grpSpPr>
            <a:xfrm>
              <a:off x="1804600" y="4257803"/>
              <a:ext cx="6805464" cy="249272"/>
              <a:chOff x="1804600" y="4257803"/>
              <a:chExt cx="6805464" cy="249272"/>
            </a:xfrm>
          </p:grpSpPr>
          <p:sp>
            <p:nvSpPr>
              <p:cNvPr id="729" name="Google Shape;729;p80"/>
              <p:cNvSpPr/>
              <p:nvPr/>
            </p:nvSpPr>
            <p:spPr>
              <a:xfrm>
                <a:off x="1804600" y="4262564"/>
                <a:ext cx="1638300" cy="24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Open Sans"/>
                    <a:ea typeface="Open Sans"/>
                    <a:cs typeface="Open Sans"/>
                    <a:sym typeface="Open Sans"/>
                  </a:rPr>
                  <a:t>Workflow Management</a:t>
                </a:r>
                <a:endParaRPr b="0" i="0" sz="8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Open Sans"/>
                  <a:ea typeface="Open Sans"/>
                  <a:cs typeface="Open Sans"/>
                  <a:sym typeface="Open Sans"/>
                </a:endParaRPr>
              </a:p>
            </p:txBody>
          </p:sp>
          <p:sp>
            <p:nvSpPr>
              <p:cNvPr id="730" name="Google Shape;730;p80"/>
              <p:cNvSpPr/>
              <p:nvPr/>
            </p:nvSpPr>
            <p:spPr>
              <a:xfrm>
                <a:off x="3526988" y="4262575"/>
                <a:ext cx="1638300" cy="24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pen Sans"/>
                    <a:ea typeface="Open Sans"/>
                    <a:cs typeface="Open Sans"/>
                    <a:sym typeface="Open Sans"/>
                  </a:rPr>
                  <a:t>Encryption</a:t>
                </a:r>
                <a:endParaRPr b="0" i="0" sz="800" u="none" cap="none" strike="noStrike">
                  <a:solidFill>
                    <a:srgbClr val="000000"/>
                  </a:solidFill>
                  <a:latin typeface="Open Sans"/>
                  <a:ea typeface="Open Sans"/>
                  <a:cs typeface="Open Sans"/>
                  <a:sym typeface="Open Sans"/>
                </a:endParaRPr>
              </a:p>
            </p:txBody>
          </p:sp>
          <p:sp>
            <p:nvSpPr>
              <p:cNvPr id="731" name="Google Shape;731;p80"/>
              <p:cNvSpPr/>
              <p:nvPr/>
            </p:nvSpPr>
            <p:spPr>
              <a:xfrm>
                <a:off x="5249376" y="4262575"/>
                <a:ext cx="1638300" cy="24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Open Sans"/>
                    <a:ea typeface="Open Sans"/>
                    <a:cs typeface="Open Sans"/>
                    <a:sym typeface="Open Sans"/>
                  </a:rPr>
                  <a:t>Data Auditability</a:t>
                </a:r>
                <a:endParaRPr b="0" i="0" sz="800" u="none" cap="none" strike="noStrike">
                  <a:solidFill>
                    <a:srgbClr val="000000"/>
                  </a:solidFill>
                  <a:latin typeface="Open Sans"/>
                  <a:ea typeface="Open Sans"/>
                  <a:cs typeface="Open Sans"/>
                  <a:sym typeface="Open Sans"/>
                </a:endParaRPr>
              </a:p>
            </p:txBody>
          </p:sp>
          <p:sp>
            <p:nvSpPr>
              <p:cNvPr id="732" name="Google Shape;732;p80"/>
              <p:cNvSpPr/>
              <p:nvPr/>
            </p:nvSpPr>
            <p:spPr>
              <a:xfrm>
                <a:off x="6971764" y="4257803"/>
                <a:ext cx="1638300" cy="244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Open Sans"/>
                    <a:ea typeface="Open Sans"/>
                    <a:cs typeface="Open Sans"/>
                    <a:sym typeface="Open Sans"/>
                  </a:rPr>
                  <a:t>And More</a:t>
                </a:r>
                <a:endParaRPr b="0" i="1" sz="800" u="none" cap="none" strike="noStrike">
                  <a:solidFill>
                    <a:srgbClr val="000000"/>
                  </a:solidFill>
                  <a:latin typeface="Open Sans"/>
                  <a:ea typeface="Open Sans"/>
                  <a:cs typeface="Open Sans"/>
                  <a:sym typeface="Open Sans"/>
                </a:endParaRPr>
              </a:p>
            </p:txBody>
          </p:sp>
        </p:grpSp>
      </p:grpSp>
      <p:sp>
        <p:nvSpPr>
          <p:cNvPr id="733" name="Google Shape;733;p80"/>
          <p:cNvSpPr/>
          <p:nvPr/>
        </p:nvSpPr>
        <p:spPr>
          <a:xfrm>
            <a:off x="1864225" y="1105925"/>
            <a:ext cx="813300" cy="11931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34" name="Google Shape;734;p80"/>
          <p:cNvSpPr/>
          <p:nvPr/>
        </p:nvSpPr>
        <p:spPr>
          <a:xfrm>
            <a:off x="1943520" y="1184725"/>
            <a:ext cx="651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700"/>
              <a:buFont typeface="Arial"/>
              <a:buNone/>
            </a:pPr>
            <a:r>
              <a:rPr b="0" i="0" lang="en" sz="700" u="none" cap="none" strike="noStrike">
                <a:solidFill>
                  <a:schemeClr val="lt1"/>
                </a:solidFill>
                <a:latin typeface="Open Sans"/>
                <a:ea typeface="Open Sans"/>
                <a:cs typeface="Open Sans"/>
                <a:sym typeface="Open Sans"/>
              </a:rPr>
              <a:t>Change Data Capture</a:t>
            </a:r>
            <a:endParaRPr b="0" i="0" sz="700" u="none" cap="none" strike="noStrike">
              <a:solidFill>
                <a:srgbClr val="FFFFFF"/>
              </a:solidFill>
              <a:latin typeface="Open Sans"/>
              <a:ea typeface="Open Sans"/>
              <a:cs typeface="Open Sans"/>
              <a:sym typeface="Open Sans"/>
            </a:endParaRPr>
          </a:p>
        </p:txBody>
      </p:sp>
      <p:sp>
        <p:nvSpPr>
          <p:cNvPr id="735" name="Google Shape;735;p80"/>
          <p:cNvSpPr/>
          <p:nvPr/>
        </p:nvSpPr>
        <p:spPr>
          <a:xfrm>
            <a:off x="1943525" y="1800274"/>
            <a:ext cx="651600" cy="4386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700"/>
              <a:buFont typeface="Arial"/>
              <a:buNone/>
            </a:pPr>
            <a:r>
              <a:rPr b="0" i="0" lang="en" sz="700" u="none" cap="none" strike="noStrike">
                <a:solidFill>
                  <a:schemeClr val="lt1"/>
                </a:solidFill>
                <a:latin typeface="Open Sans"/>
                <a:ea typeface="Open Sans"/>
                <a:cs typeface="Open Sans"/>
                <a:sym typeface="Open Sans"/>
              </a:rPr>
              <a:t>ETL Batch Processing</a:t>
            </a:r>
            <a:endParaRPr b="0" i="0" sz="7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Open Sans"/>
              <a:ea typeface="Open Sans"/>
              <a:cs typeface="Open Sans"/>
              <a:sym typeface="Open Sans"/>
            </a:endParaRPr>
          </a:p>
        </p:txBody>
      </p:sp>
      <p:cxnSp>
        <p:nvCxnSpPr>
          <p:cNvPr id="736" name="Google Shape;736;p80"/>
          <p:cNvCxnSpPr>
            <a:stCxn id="711" idx="3"/>
          </p:cNvCxnSpPr>
          <p:nvPr/>
        </p:nvCxnSpPr>
        <p:spPr>
          <a:xfrm flipH="1" rot="10800000">
            <a:off x="1579225" y="2065025"/>
            <a:ext cx="240000" cy="3000"/>
          </a:xfrm>
          <a:prstGeom prst="straightConnector1">
            <a:avLst/>
          </a:prstGeom>
          <a:noFill/>
          <a:ln cap="flat" cmpd="sng" w="9525">
            <a:solidFill>
              <a:schemeClr val="accent1"/>
            </a:solidFill>
            <a:prstDash val="solid"/>
            <a:round/>
            <a:headEnd len="sm" w="sm" type="none"/>
            <a:tailEnd len="med" w="med" type="triangle"/>
          </a:ln>
        </p:spPr>
      </p:cxnSp>
      <p:sp>
        <p:nvSpPr>
          <p:cNvPr id="737" name="Google Shape;737;p80"/>
          <p:cNvSpPr/>
          <p:nvPr/>
        </p:nvSpPr>
        <p:spPr>
          <a:xfrm>
            <a:off x="2951100" y="1105925"/>
            <a:ext cx="813300" cy="19242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38" name="Google Shape;738;p80"/>
          <p:cNvSpPr/>
          <p:nvPr/>
        </p:nvSpPr>
        <p:spPr>
          <a:xfrm>
            <a:off x="3030398" y="1184725"/>
            <a:ext cx="651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Row Storage</a:t>
            </a:r>
            <a:endParaRPr b="0" i="0" sz="700" u="none" cap="none" strike="noStrike">
              <a:solidFill>
                <a:schemeClr val="lt1"/>
              </a:solidFill>
              <a:latin typeface="Open Sans"/>
              <a:ea typeface="Open Sans"/>
              <a:cs typeface="Open Sans"/>
              <a:sym typeface="Open Sans"/>
            </a:endParaRPr>
          </a:p>
        </p:txBody>
      </p:sp>
      <p:sp>
        <p:nvSpPr>
          <p:cNvPr id="739" name="Google Shape;739;p80"/>
          <p:cNvSpPr/>
          <p:nvPr/>
        </p:nvSpPr>
        <p:spPr>
          <a:xfrm>
            <a:off x="3030398" y="1800269"/>
            <a:ext cx="651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Preprocessing</a:t>
            </a:r>
            <a:endParaRPr b="0" i="0" sz="700" u="none" cap="none" strike="noStrike">
              <a:solidFill>
                <a:schemeClr val="lt1"/>
              </a:solidFill>
              <a:latin typeface="Open Sans"/>
              <a:ea typeface="Open Sans"/>
              <a:cs typeface="Open Sans"/>
              <a:sym typeface="Open Sans"/>
            </a:endParaRPr>
          </a:p>
        </p:txBody>
      </p:sp>
      <p:sp>
        <p:nvSpPr>
          <p:cNvPr id="740" name="Google Shape;740;p80"/>
          <p:cNvSpPr/>
          <p:nvPr/>
        </p:nvSpPr>
        <p:spPr>
          <a:xfrm>
            <a:off x="3030398" y="2415812"/>
            <a:ext cx="651600" cy="5244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Archive</a:t>
            </a:r>
            <a:endParaRPr b="0" i="0" sz="700" u="none" cap="none" strike="noStrike">
              <a:solidFill>
                <a:schemeClr val="lt1"/>
              </a:solidFill>
              <a:latin typeface="Open Sans"/>
              <a:ea typeface="Open Sans"/>
              <a:cs typeface="Open Sans"/>
              <a:sym typeface="Open Sans"/>
            </a:endParaRPr>
          </a:p>
        </p:txBody>
      </p:sp>
      <p:cxnSp>
        <p:nvCxnSpPr>
          <p:cNvPr id="741" name="Google Shape;741;p80"/>
          <p:cNvCxnSpPr>
            <a:stCxn id="733" idx="3"/>
          </p:cNvCxnSpPr>
          <p:nvPr/>
        </p:nvCxnSpPr>
        <p:spPr>
          <a:xfrm flipH="1" rot="10800000">
            <a:off x="2677525" y="1701875"/>
            <a:ext cx="268500" cy="600"/>
          </a:xfrm>
          <a:prstGeom prst="straightConnector1">
            <a:avLst/>
          </a:prstGeom>
          <a:noFill/>
          <a:ln cap="flat" cmpd="sng" w="9525">
            <a:solidFill>
              <a:schemeClr val="accent1"/>
            </a:solidFill>
            <a:prstDash val="solid"/>
            <a:round/>
            <a:headEnd len="sm" w="sm" type="none"/>
            <a:tailEnd len="med" w="med" type="triangle"/>
          </a:ln>
        </p:spPr>
      </p:cxnSp>
      <p:sp>
        <p:nvSpPr>
          <p:cNvPr id="742" name="Google Shape;742;p80"/>
          <p:cNvSpPr/>
          <p:nvPr/>
        </p:nvSpPr>
        <p:spPr>
          <a:xfrm>
            <a:off x="4035075" y="1836925"/>
            <a:ext cx="1791300" cy="11931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43" name="Google Shape;743;p80"/>
          <p:cNvSpPr/>
          <p:nvPr/>
        </p:nvSpPr>
        <p:spPr>
          <a:xfrm>
            <a:off x="4115425" y="1927036"/>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Cleansing</a:t>
            </a:r>
            <a:endParaRPr b="0" i="0" sz="700" u="none" cap="none" strike="noStrike">
              <a:solidFill>
                <a:schemeClr val="lt1"/>
              </a:solidFill>
              <a:latin typeface="Open Sans"/>
              <a:ea typeface="Open Sans"/>
              <a:cs typeface="Open Sans"/>
              <a:sym typeface="Open Sans"/>
            </a:endParaRPr>
          </a:p>
        </p:txBody>
      </p:sp>
      <p:sp>
        <p:nvSpPr>
          <p:cNvPr id="744" name="Google Shape;744;p80"/>
          <p:cNvSpPr/>
          <p:nvPr/>
        </p:nvSpPr>
        <p:spPr>
          <a:xfrm>
            <a:off x="4115425" y="2293637"/>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Enrichment</a:t>
            </a:r>
            <a:endParaRPr b="0" i="0" sz="700" u="none" cap="none" strike="noStrike">
              <a:solidFill>
                <a:schemeClr val="lt1"/>
              </a:solidFill>
              <a:latin typeface="Open Sans"/>
              <a:ea typeface="Open Sans"/>
              <a:cs typeface="Open Sans"/>
              <a:sym typeface="Open Sans"/>
            </a:endParaRPr>
          </a:p>
        </p:txBody>
      </p:sp>
      <p:sp>
        <p:nvSpPr>
          <p:cNvPr id="745" name="Google Shape;745;p80"/>
          <p:cNvSpPr/>
          <p:nvPr/>
        </p:nvSpPr>
        <p:spPr>
          <a:xfrm>
            <a:off x="4115425" y="2660238"/>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Validation</a:t>
            </a:r>
            <a:endParaRPr b="0" i="0" sz="700" u="none" cap="none" strike="noStrike">
              <a:solidFill>
                <a:schemeClr val="lt1"/>
              </a:solidFill>
              <a:latin typeface="Open Sans"/>
              <a:ea typeface="Open Sans"/>
              <a:cs typeface="Open Sans"/>
              <a:sym typeface="Open Sans"/>
            </a:endParaRPr>
          </a:p>
        </p:txBody>
      </p:sp>
      <p:sp>
        <p:nvSpPr>
          <p:cNvPr id="746" name="Google Shape;746;p80"/>
          <p:cNvSpPr/>
          <p:nvPr/>
        </p:nvSpPr>
        <p:spPr>
          <a:xfrm>
            <a:off x="4976095" y="1927036"/>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a:t>
            </a:r>
            <a:endParaRPr b="0" i="0" sz="7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Standardisation</a:t>
            </a:r>
            <a:endParaRPr b="0" i="0" sz="700" u="none" cap="none" strike="noStrike">
              <a:solidFill>
                <a:schemeClr val="lt1"/>
              </a:solidFill>
              <a:latin typeface="Open Sans"/>
              <a:ea typeface="Open Sans"/>
              <a:cs typeface="Open Sans"/>
              <a:sym typeface="Open Sans"/>
            </a:endParaRPr>
          </a:p>
        </p:txBody>
      </p:sp>
      <p:sp>
        <p:nvSpPr>
          <p:cNvPr id="747" name="Google Shape;747;p80"/>
          <p:cNvSpPr/>
          <p:nvPr/>
        </p:nvSpPr>
        <p:spPr>
          <a:xfrm>
            <a:off x="4976095" y="2660238"/>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lang="en" sz="700">
                <a:solidFill>
                  <a:schemeClr val="lt1"/>
                </a:solidFill>
                <a:latin typeface="Open Sans"/>
                <a:ea typeface="Open Sans"/>
                <a:cs typeface="Open Sans"/>
                <a:sym typeface="Open Sans"/>
              </a:rPr>
              <a:t>Privacy Preserving Data Linkage</a:t>
            </a:r>
            <a:endParaRPr b="0" i="0" sz="700" u="none" cap="none" strike="noStrike">
              <a:solidFill>
                <a:schemeClr val="lt1"/>
              </a:solidFill>
              <a:latin typeface="Open Sans"/>
              <a:ea typeface="Open Sans"/>
              <a:cs typeface="Open Sans"/>
              <a:sym typeface="Open Sans"/>
            </a:endParaRPr>
          </a:p>
        </p:txBody>
      </p:sp>
      <p:cxnSp>
        <p:nvCxnSpPr>
          <p:cNvPr id="748" name="Google Shape;748;p80"/>
          <p:cNvCxnSpPr/>
          <p:nvPr/>
        </p:nvCxnSpPr>
        <p:spPr>
          <a:xfrm>
            <a:off x="3761888" y="2045550"/>
            <a:ext cx="273600" cy="0"/>
          </a:xfrm>
          <a:prstGeom prst="straightConnector1">
            <a:avLst/>
          </a:prstGeom>
          <a:noFill/>
          <a:ln cap="flat" cmpd="sng" w="9525">
            <a:solidFill>
              <a:schemeClr val="accent1"/>
            </a:solidFill>
            <a:prstDash val="solid"/>
            <a:round/>
            <a:headEnd len="sm" w="sm" type="none"/>
            <a:tailEnd len="med" w="med" type="triangle"/>
          </a:ln>
        </p:spPr>
      </p:cxnSp>
      <p:cxnSp>
        <p:nvCxnSpPr>
          <p:cNvPr id="749" name="Google Shape;749;p80"/>
          <p:cNvCxnSpPr/>
          <p:nvPr/>
        </p:nvCxnSpPr>
        <p:spPr>
          <a:xfrm>
            <a:off x="3761888" y="1515563"/>
            <a:ext cx="2286000" cy="0"/>
          </a:xfrm>
          <a:prstGeom prst="straightConnector1">
            <a:avLst/>
          </a:prstGeom>
          <a:noFill/>
          <a:ln cap="flat" cmpd="sng" w="9525">
            <a:solidFill>
              <a:schemeClr val="accent1"/>
            </a:solidFill>
            <a:prstDash val="solid"/>
            <a:round/>
            <a:headEnd len="sm" w="sm" type="none"/>
            <a:tailEnd len="med" w="med" type="triangle"/>
          </a:ln>
        </p:spPr>
      </p:cxnSp>
      <p:sp>
        <p:nvSpPr>
          <p:cNvPr id="750" name="Google Shape;750;p80"/>
          <p:cNvSpPr/>
          <p:nvPr/>
        </p:nvSpPr>
        <p:spPr>
          <a:xfrm>
            <a:off x="6052825" y="1105925"/>
            <a:ext cx="1188300" cy="1044000"/>
          </a:xfrm>
          <a:prstGeom prst="roundRect">
            <a:avLst>
              <a:gd fmla="val 0" name="adj"/>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51" name="Google Shape;751;p80"/>
          <p:cNvSpPr/>
          <p:nvPr/>
        </p:nvSpPr>
        <p:spPr>
          <a:xfrm>
            <a:off x="6126686" y="1184775"/>
            <a:ext cx="1033200" cy="2448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 Experimentation Zone/</a:t>
            </a:r>
            <a:endParaRPr b="0" i="0" sz="7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             Sandbox</a:t>
            </a:r>
            <a:endParaRPr b="0" i="0" sz="700" u="none" cap="none" strike="noStrike">
              <a:solidFill>
                <a:schemeClr val="lt1"/>
              </a:solidFill>
              <a:latin typeface="Open Sans"/>
              <a:ea typeface="Open Sans"/>
              <a:cs typeface="Open Sans"/>
              <a:sym typeface="Open Sans"/>
            </a:endParaRPr>
          </a:p>
        </p:txBody>
      </p:sp>
      <p:sp>
        <p:nvSpPr>
          <p:cNvPr id="752" name="Google Shape;752;p80"/>
          <p:cNvSpPr/>
          <p:nvPr/>
        </p:nvSpPr>
        <p:spPr>
          <a:xfrm>
            <a:off x="6116198" y="1824262"/>
            <a:ext cx="1033200" cy="2448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Virtuali</a:t>
            </a:r>
            <a:r>
              <a:rPr lang="en" sz="700">
                <a:solidFill>
                  <a:schemeClr val="lt1"/>
                </a:solidFill>
                <a:latin typeface="Open Sans"/>
                <a:ea typeface="Open Sans"/>
                <a:cs typeface="Open Sans"/>
                <a:sym typeface="Open Sans"/>
              </a:rPr>
              <a:t>z</a:t>
            </a:r>
            <a:r>
              <a:rPr b="0" i="0" lang="en" sz="700" u="none" cap="none" strike="noStrike">
                <a:solidFill>
                  <a:schemeClr val="lt1"/>
                </a:solidFill>
                <a:latin typeface="Open Sans"/>
                <a:ea typeface="Open Sans"/>
                <a:cs typeface="Open Sans"/>
                <a:sym typeface="Open Sans"/>
              </a:rPr>
              <a:t>ation</a:t>
            </a:r>
            <a:endParaRPr b="0" i="0" sz="700" u="none" cap="none" strike="noStrike">
              <a:solidFill>
                <a:schemeClr val="lt1"/>
              </a:solidFill>
              <a:latin typeface="Open Sans"/>
              <a:ea typeface="Open Sans"/>
              <a:cs typeface="Open Sans"/>
              <a:sym typeface="Open Sans"/>
            </a:endParaRPr>
          </a:p>
        </p:txBody>
      </p:sp>
      <p:sp>
        <p:nvSpPr>
          <p:cNvPr id="753" name="Google Shape;753;p80"/>
          <p:cNvSpPr/>
          <p:nvPr/>
        </p:nvSpPr>
        <p:spPr>
          <a:xfrm>
            <a:off x="6127923" y="1498675"/>
            <a:ext cx="1033200" cy="244800"/>
          </a:xfrm>
          <a:prstGeom prst="roundRect">
            <a:avLst>
              <a:gd fmla="val 0" name="adj"/>
            </a:avLst>
          </a:prstGeom>
          <a:solidFill>
            <a:schemeClr val="accen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Marts</a:t>
            </a:r>
            <a:endParaRPr b="0" i="0" sz="700" u="none" cap="none" strike="noStrike">
              <a:solidFill>
                <a:schemeClr val="lt1"/>
              </a:solidFill>
              <a:latin typeface="Open Sans"/>
              <a:ea typeface="Open Sans"/>
              <a:cs typeface="Open Sans"/>
              <a:sym typeface="Open Sans"/>
            </a:endParaRPr>
          </a:p>
        </p:txBody>
      </p:sp>
      <p:sp>
        <p:nvSpPr>
          <p:cNvPr id="754" name="Google Shape;754;p80"/>
          <p:cNvSpPr/>
          <p:nvPr/>
        </p:nvSpPr>
        <p:spPr>
          <a:xfrm>
            <a:off x="7421775" y="1105925"/>
            <a:ext cx="1188300" cy="23865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55" name="Google Shape;755;p80"/>
          <p:cNvSpPr/>
          <p:nvPr/>
        </p:nvSpPr>
        <p:spPr>
          <a:xfrm>
            <a:off x="7495625" y="1193277"/>
            <a:ext cx="1033200" cy="3681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Customized</a:t>
            </a:r>
            <a:endParaRPr b="0" i="0" sz="7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Reporting Apps</a:t>
            </a:r>
            <a:endParaRPr b="0" i="0" sz="700" u="none" cap="none" strike="noStrike">
              <a:solidFill>
                <a:schemeClr val="lt1"/>
              </a:solidFill>
              <a:latin typeface="Open Sans"/>
              <a:ea typeface="Open Sans"/>
              <a:cs typeface="Open Sans"/>
              <a:sym typeface="Open Sans"/>
            </a:endParaRPr>
          </a:p>
        </p:txBody>
      </p:sp>
      <p:cxnSp>
        <p:nvCxnSpPr>
          <p:cNvPr id="756" name="Google Shape;756;p80"/>
          <p:cNvCxnSpPr/>
          <p:nvPr/>
        </p:nvCxnSpPr>
        <p:spPr>
          <a:xfrm>
            <a:off x="7241125" y="1552825"/>
            <a:ext cx="175200" cy="0"/>
          </a:xfrm>
          <a:prstGeom prst="straightConnector1">
            <a:avLst/>
          </a:prstGeom>
          <a:noFill/>
          <a:ln cap="flat" cmpd="sng" w="9525">
            <a:solidFill>
              <a:schemeClr val="accent1"/>
            </a:solidFill>
            <a:prstDash val="solid"/>
            <a:round/>
            <a:headEnd len="sm" w="sm" type="none"/>
            <a:tailEnd len="med" w="med" type="triangle"/>
          </a:ln>
        </p:spPr>
      </p:cxnSp>
      <p:sp>
        <p:nvSpPr>
          <p:cNvPr id="757" name="Google Shape;757;p80"/>
          <p:cNvSpPr/>
          <p:nvPr/>
        </p:nvSpPr>
        <p:spPr>
          <a:xfrm>
            <a:off x="6052825" y="2301925"/>
            <a:ext cx="1188300" cy="7281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58" name="Google Shape;758;p80"/>
          <p:cNvSpPr/>
          <p:nvPr/>
        </p:nvSpPr>
        <p:spPr>
          <a:xfrm>
            <a:off x="6126686" y="2380775"/>
            <a:ext cx="1033200" cy="2448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Columnar Data/File Storage</a:t>
            </a:r>
            <a:endParaRPr b="0" i="0" sz="700" u="none" cap="none" strike="noStrike">
              <a:solidFill>
                <a:schemeClr val="lt1"/>
              </a:solidFill>
              <a:latin typeface="Open Sans"/>
              <a:ea typeface="Open Sans"/>
              <a:cs typeface="Open Sans"/>
              <a:sym typeface="Open Sans"/>
            </a:endParaRPr>
          </a:p>
        </p:txBody>
      </p:sp>
      <p:sp>
        <p:nvSpPr>
          <p:cNvPr id="759" name="Google Shape;759;p80"/>
          <p:cNvSpPr/>
          <p:nvPr/>
        </p:nvSpPr>
        <p:spPr>
          <a:xfrm>
            <a:off x="6126686" y="2701562"/>
            <a:ext cx="1033200" cy="2448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Hub</a:t>
            </a:r>
            <a:endParaRPr b="0" i="0" sz="700" u="none" cap="none" strike="noStrike">
              <a:solidFill>
                <a:schemeClr val="lt1"/>
              </a:solidFill>
              <a:latin typeface="Open Sans"/>
              <a:ea typeface="Open Sans"/>
              <a:cs typeface="Open Sans"/>
              <a:sym typeface="Open Sans"/>
            </a:endParaRPr>
          </a:p>
        </p:txBody>
      </p:sp>
      <p:cxnSp>
        <p:nvCxnSpPr>
          <p:cNvPr id="760" name="Google Shape;760;p80"/>
          <p:cNvCxnSpPr/>
          <p:nvPr/>
        </p:nvCxnSpPr>
        <p:spPr>
          <a:xfrm>
            <a:off x="5828800" y="2616063"/>
            <a:ext cx="218700" cy="0"/>
          </a:xfrm>
          <a:prstGeom prst="straightConnector1">
            <a:avLst/>
          </a:prstGeom>
          <a:noFill/>
          <a:ln cap="flat" cmpd="sng" w="9525">
            <a:solidFill>
              <a:schemeClr val="accent1"/>
            </a:solidFill>
            <a:prstDash val="solid"/>
            <a:round/>
            <a:headEnd len="sm" w="sm" type="none"/>
            <a:tailEnd len="med" w="med" type="triangle"/>
          </a:ln>
        </p:spPr>
      </p:cxnSp>
      <p:cxnSp>
        <p:nvCxnSpPr>
          <p:cNvPr id="761" name="Google Shape;761;p80"/>
          <p:cNvCxnSpPr/>
          <p:nvPr/>
        </p:nvCxnSpPr>
        <p:spPr>
          <a:xfrm>
            <a:off x="7241125" y="2613050"/>
            <a:ext cx="175200" cy="0"/>
          </a:xfrm>
          <a:prstGeom prst="straightConnector1">
            <a:avLst/>
          </a:prstGeom>
          <a:noFill/>
          <a:ln cap="flat" cmpd="sng" w="9525">
            <a:solidFill>
              <a:schemeClr val="accent1"/>
            </a:solidFill>
            <a:prstDash val="solid"/>
            <a:round/>
            <a:headEnd len="sm" w="sm" type="none"/>
            <a:tailEnd len="med" w="med" type="triangle"/>
          </a:ln>
        </p:spPr>
      </p:cxnSp>
      <p:grpSp>
        <p:nvGrpSpPr>
          <p:cNvPr id="762" name="Google Shape;762;p80"/>
          <p:cNvGrpSpPr/>
          <p:nvPr/>
        </p:nvGrpSpPr>
        <p:grpSpPr>
          <a:xfrm>
            <a:off x="6250970" y="1644159"/>
            <a:ext cx="776287" cy="91876"/>
            <a:chOff x="6199443" y="1790326"/>
            <a:chExt cx="806700" cy="115800"/>
          </a:xfrm>
        </p:grpSpPr>
        <p:sp>
          <p:nvSpPr>
            <p:cNvPr id="763" name="Google Shape;763;p80"/>
            <p:cNvSpPr/>
            <p:nvPr/>
          </p:nvSpPr>
          <p:spPr>
            <a:xfrm>
              <a:off x="6199443" y="1790326"/>
              <a:ext cx="120900" cy="115800"/>
            </a:xfrm>
            <a:prstGeom prst="rect">
              <a:avLst/>
            </a:prstGeom>
            <a:gradFill>
              <a:gsLst>
                <a:gs pos="0">
                  <a:schemeClr val="accent1"/>
                </a:gs>
                <a:gs pos="100000">
                  <a:schemeClr val="accent2"/>
                </a:gs>
              </a:gsLst>
              <a:lin ang="2698631" scaled="0"/>
            </a:gra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64" name="Google Shape;764;p80"/>
            <p:cNvSpPr/>
            <p:nvPr/>
          </p:nvSpPr>
          <p:spPr>
            <a:xfrm>
              <a:off x="6428043" y="1790326"/>
              <a:ext cx="120900" cy="115800"/>
            </a:xfrm>
            <a:prstGeom prst="rect">
              <a:avLst/>
            </a:prstGeom>
            <a:gradFill>
              <a:gsLst>
                <a:gs pos="0">
                  <a:schemeClr val="accent1"/>
                </a:gs>
                <a:gs pos="100000">
                  <a:schemeClr val="accent2"/>
                </a:gs>
              </a:gsLst>
              <a:lin ang="2698631" scaled="0"/>
            </a:gra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65" name="Google Shape;765;p80"/>
            <p:cNvSpPr/>
            <p:nvPr/>
          </p:nvSpPr>
          <p:spPr>
            <a:xfrm>
              <a:off x="6656643" y="1790326"/>
              <a:ext cx="120900" cy="115800"/>
            </a:xfrm>
            <a:prstGeom prst="rect">
              <a:avLst/>
            </a:prstGeom>
            <a:gradFill>
              <a:gsLst>
                <a:gs pos="0">
                  <a:schemeClr val="accent1"/>
                </a:gs>
                <a:gs pos="100000">
                  <a:schemeClr val="accent2"/>
                </a:gs>
              </a:gsLst>
              <a:lin ang="2698631" scaled="0"/>
            </a:gra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66" name="Google Shape;766;p80"/>
            <p:cNvSpPr/>
            <p:nvPr/>
          </p:nvSpPr>
          <p:spPr>
            <a:xfrm>
              <a:off x="6885243" y="1790326"/>
              <a:ext cx="120900" cy="115800"/>
            </a:xfrm>
            <a:prstGeom prst="rect">
              <a:avLst/>
            </a:prstGeom>
            <a:gradFill>
              <a:gsLst>
                <a:gs pos="0">
                  <a:schemeClr val="accent1"/>
                </a:gs>
                <a:gs pos="100000">
                  <a:schemeClr val="accent2"/>
                </a:gs>
              </a:gsLst>
              <a:lin ang="2698631" scaled="0"/>
            </a:gra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grpSp>
      <p:sp>
        <p:nvSpPr>
          <p:cNvPr id="767" name="Google Shape;767;p80"/>
          <p:cNvSpPr/>
          <p:nvPr/>
        </p:nvSpPr>
        <p:spPr>
          <a:xfrm>
            <a:off x="7499900" y="1658155"/>
            <a:ext cx="1033200" cy="3681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Dashboards</a:t>
            </a:r>
            <a:endParaRPr b="0" i="0" sz="700" u="none" cap="none" strike="noStrike">
              <a:solidFill>
                <a:schemeClr val="lt1"/>
              </a:solidFill>
              <a:latin typeface="Open Sans"/>
              <a:ea typeface="Open Sans"/>
              <a:cs typeface="Open Sans"/>
              <a:sym typeface="Open Sans"/>
            </a:endParaRPr>
          </a:p>
        </p:txBody>
      </p:sp>
      <p:sp>
        <p:nvSpPr>
          <p:cNvPr id="768" name="Google Shape;768;p80"/>
          <p:cNvSpPr/>
          <p:nvPr/>
        </p:nvSpPr>
        <p:spPr>
          <a:xfrm>
            <a:off x="7497575" y="2417687"/>
            <a:ext cx="1033200" cy="4386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Insight Products</a:t>
            </a:r>
            <a:endParaRPr b="0" i="0" sz="700" u="none" cap="none" strike="noStrike">
              <a:solidFill>
                <a:schemeClr val="lt1"/>
              </a:solidFill>
              <a:latin typeface="Open Sans"/>
              <a:ea typeface="Open Sans"/>
              <a:cs typeface="Open Sans"/>
              <a:sym typeface="Open Sans"/>
            </a:endParaRPr>
          </a:p>
        </p:txBody>
      </p:sp>
      <p:sp>
        <p:nvSpPr>
          <p:cNvPr id="769" name="Google Shape;769;p80"/>
          <p:cNvSpPr/>
          <p:nvPr/>
        </p:nvSpPr>
        <p:spPr>
          <a:xfrm>
            <a:off x="7495625" y="2982787"/>
            <a:ext cx="1033200" cy="4386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Release to internal and external partners</a:t>
            </a:r>
            <a:endParaRPr b="0" i="0" sz="700" u="none" cap="none" strike="noStrike">
              <a:solidFill>
                <a:schemeClr val="lt1"/>
              </a:solidFill>
              <a:latin typeface="Open Sans"/>
              <a:ea typeface="Open Sans"/>
              <a:cs typeface="Open Sans"/>
              <a:sym typeface="Open Sans"/>
            </a:endParaRPr>
          </a:p>
        </p:txBody>
      </p:sp>
      <p:sp>
        <p:nvSpPr>
          <p:cNvPr id="770" name="Google Shape;770;p80"/>
          <p:cNvSpPr txBox="1"/>
          <p:nvPr/>
        </p:nvSpPr>
        <p:spPr>
          <a:xfrm>
            <a:off x="1428100" y="1533788"/>
            <a:ext cx="339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Open Sans Light"/>
                <a:ea typeface="Open Sans Light"/>
                <a:cs typeface="Open Sans Light"/>
                <a:sym typeface="Open Sans Light"/>
              </a:rPr>
              <a:t>Non </a:t>
            </a:r>
            <a:endParaRPr b="0" i="0" sz="6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Open Sans Light"/>
                <a:ea typeface="Open Sans Light"/>
                <a:cs typeface="Open Sans Light"/>
                <a:sym typeface="Open Sans Light"/>
              </a:rPr>
              <a:t>PII</a:t>
            </a:r>
            <a:endParaRPr b="0" i="0" sz="600" u="none" cap="none" strike="noStrike">
              <a:solidFill>
                <a:srgbClr val="000000"/>
              </a:solidFill>
              <a:latin typeface="Open Sans Light"/>
              <a:ea typeface="Open Sans Light"/>
              <a:cs typeface="Open Sans Light"/>
              <a:sym typeface="Open Sans Light"/>
            </a:endParaRPr>
          </a:p>
        </p:txBody>
      </p:sp>
      <p:sp>
        <p:nvSpPr>
          <p:cNvPr id="771" name="Google Shape;771;p80"/>
          <p:cNvSpPr txBox="1"/>
          <p:nvPr/>
        </p:nvSpPr>
        <p:spPr>
          <a:xfrm>
            <a:off x="1460938" y="2629763"/>
            <a:ext cx="2736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Open Sans Light"/>
                <a:ea typeface="Open Sans Light"/>
                <a:cs typeface="Open Sans Light"/>
                <a:sym typeface="Open Sans Light"/>
              </a:rPr>
              <a:t>PII</a:t>
            </a:r>
            <a:endParaRPr b="0" i="0" sz="600" u="none" cap="none" strike="noStrike">
              <a:solidFill>
                <a:schemeClr val="dk1"/>
              </a:solidFill>
              <a:latin typeface="Open Sans Light"/>
              <a:ea typeface="Open Sans Light"/>
              <a:cs typeface="Open Sans Light"/>
              <a:sym typeface="Open Sans Light"/>
            </a:endParaRPr>
          </a:p>
        </p:txBody>
      </p:sp>
      <p:cxnSp>
        <p:nvCxnSpPr>
          <p:cNvPr id="772" name="Google Shape;772;p80"/>
          <p:cNvCxnSpPr/>
          <p:nvPr/>
        </p:nvCxnSpPr>
        <p:spPr>
          <a:xfrm flipH="1" rot="10800000">
            <a:off x="1586550" y="2886826"/>
            <a:ext cx="276600" cy="900"/>
          </a:xfrm>
          <a:prstGeom prst="straightConnector1">
            <a:avLst/>
          </a:prstGeom>
          <a:noFill/>
          <a:ln cap="flat" cmpd="sng" w="9525">
            <a:solidFill>
              <a:schemeClr val="accent1"/>
            </a:solidFill>
            <a:prstDash val="solid"/>
            <a:round/>
            <a:headEnd len="sm" w="sm" type="none"/>
            <a:tailEnd len="med" w="med" type="triangle"/>
          </a:ln>
        </p:spPr>
      </p:cxnSp>
      <p:sp>
        <p:nvSpPr>
          <p:cNvPr id="773" name="Google Shape;773;p80"/>
          <p:cNvSpPr/>
          <p:nvPr/>
        </p:nvSpPr>
        <p:spPr>
          <a:xfrm>
            <a:off x="1862250" y="2448425"/>
            <a:ext cx="813300" cy="1044000"/>
          </a:xfrm>
          <a:prstGeom prst="roundRect">
            <a:avLst>
              <a:gd fmla="val 0" name="adj"/>
            </a:avLst>
          </a:prstGeom>
          <a:solidFill>
            <a:srgbClr val="EFEFE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Open Sans"/>
              <a:ea typeface="Open Sans"/>
              <a:cs typeface="Open Sans"/>
              <a:sym typeface="Open Sans"/>
            </a:endParaRPr>
          </a:p>
        </p:txBody>
      </p:sp>
      <p:sp>
        <p:nvSpPr>
          <p:cNvPr id="774" name="Google Shape;774;p80"/>
          <p:cNvSpPr/>
          <p:nvPr/>
        </p:nvSpPr>
        <p:spPr>
          <a:xfrm>
            <a:off x="1862250" y="2816975"/>
            <a:ext cx="813300" cy="2448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FFFFFF"/>
                </a:solidFill>
                <a:latin typeface="Open Sans"/>
                <a:ea typeface="Open Sans"/>
                <a:cs typeface="Open Sans"/>
                <a:sym typeface="Open Sans"/>
              </a:rPr>
              <a:t>PII Store</a:t>
            </a:r>
            <a:endParaRPr b="1" i="0" sz="700" u="none" cap="none" strike="noStrike">
              <a:solidFill>
                <a:srgbClr val="FFFFFF"/>
              </a:solidFill>
              <a:latin typeface="Open Sans"/>
              <a:ea typeface="Open Sans"/>
              <a:cs typeface="Open Sans"/>
              <a:sym typeface="Open Sans"/>
            </a:endParaRPr>
          </a:p>
        </p:txBody>
      </p:sp>
      <p:sp>
        <p:nvSpPr>
          <p:cNvPr id="775" name="Google Shape;775;p80"/>
          <p:cNvSpPr/>
          <p:nvPr/>
        </p:nvSpPr>
        <p:spPr>
          <a:xfrm>
            <a:off x="1873907" y="2498677"/>
            <a:ext cx="777600" cy="2301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a:t>
            </a:r>
            <a:endParaRPr b="0" i="0" sz="7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Anonymisation</a:t>
            </a:r>
            <a:endParaRPr b="0" i="0" sz="700" u="none" cap="none" strike="noStrike">
              <a:solidFill>
                <a:schemeClr val="lt1"/>
              </a:solidFill>
              <a:latin typeface="Open Sans"/>
              <a:ea typeface="Open Sans"/>
              <a:cs typeface="Open Sans"/>
              <a:sym typeface="Open Sans"/>
            </a:endParaRPr>
          </a:p>
        </p:txBody>
      </p:sp>
      <p:sp>
        <p:nvSpPr>
          <p:cNvPr id="776" name="Google Shape;776;p80"/>
          <p:cNvSpPr/>
          <p:nvPr/>
        </p:nvSpPr>
        <p:spPr>
          <a:xfrm>
            <a:off x="4973250" y="2293648"/>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Data Discovery</a:t>
            </a:r>
            <a:endParaRPr b="0" i="0" sz="700" u="none" cap="none" strike="noStrike">
              <a:solidFill>
                <a:schemeClr val="lt1"/>
              </a:solidFill>
              <a:latin typeface="Open Sans"/>
              <a:ea typeface="Open Sans"/>
              <a:cs typeface="Open Sans"/>
              <a:sym typeface="Open Sans"/>
            </a:endParaRPr>
          </a:p>
        </p:txBody>
      </p:sp>
      <p:sp>
        <p:nvSpPr>
          <p:cNvPr id="777" name="Google Shape;777;p80"/>
          <p:cNvSpPr/>
          <p:nvPr/>
        </p:nvSpPr>
        <p:spPr>
          <a:xfrm>
            <a:off x="1873913" y="3149986"/>
            <a:ext cx="777600" cy="279900"/>
          </a:xfrm>
          <a:prstGeom prst="roundRect">
            <a:avLst>
              <a:gd fmla="val 0" name="adj"/>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Open Sans"/>
                <a:ea typeface="Open Sans"/>
                <a:cs typeface="Open Sans"/>
                <a:sym typeface="Open Sans"/>
              </a:rPr>
              <a:t>Re-identification</a:t>
            </a:r>
            <a:endParaRPr b="0" i="0" sz="700" u="none" cap="none" strike="noStrike">
              <a:solidFill>
                <a:schemeClr val="lt1"/>
              </a:solidFill>
              <a:latin typeface="Open Sans"/>
              <a:ea typeface="Open Sans"/>
              <a:cs typeface="Open Sans"/>
              <a:sym typeface="Open Sans"/>
            </a:endParaRPr>
          </a:p>
        </p:txBody>
      </p:sp>
      <p:cxnSp>
        <p:nvCxnSpPr>
          <p:cNvPr id="778" name="Google Shape;778;p80"/>
          <p:cNvCxnSpPr/>
          <p:nvPr/>
        </p:nvCxnSpPr>
        <p:spPr>
          <a:xfrm>
            <a:off x="2651513" y="3331636"/>
            <a:ext cx="4770000" cy="16800"/>
          </a:xfrm>
          <a:prstGeom prst="straightConnector1">
            <a:avLst/>
          </a:prstGeom>
          <a:noFill/>
          <a:ln cap="flat" cmpd="sng" w="9525">
            <a:solidFill>
              <a:schemeClr val="accent1"/>
            </a:solidFill>
            <a:prstDash val="solid"/>
            <a:round/>
            <a:headEnd len="sm" w="sm" type="none"/>
            <a:tailEnd len="med" w="med" type="triangle"/>
          </a:ln>
        </p:spPr>
      </p:cxnSp>
      <p:cxnSp>
        <p:nvCxnSpPr>
          <p:cNvPr id="779" name="Google Shape;779;p80"/>
          <p:cNvCxnSpPr/>
          <p:nvPr/>
        </p:nvCxnSpPr>
        <p:spPr>
          <a:xfrm flipH="1">
            <a:off x="6640675" y="3030025"/>
            <a:ext cx="6300" cy="318600"/>
          </a:xfrm>
          <a:prstGeom prst="straightConnector1">
            <a:avLst/>
          </a:prstGeom>
          <a:noFill/>
          <a:ln cap="flat" cmpd="sng" w="9525">
            <a:solidFill>
              <a:schemeClr val="accent1"/>
            </a:solidFill>
            <a:prstDash val="solid"/>
            <a:round/>
            <a:headEnd len="sm" w="sm" type="none"/>
            <a:tailEnd len="med" w="med" type="triangle"/>
          </a:ln>
        </p:spPr>
      </p:cxnSp>
      <p:cxnSp>
        <p:nvCxnSpPr>
          <p:cNvPr id="780" name="Google Shape;780;p80"/>
          <p:cNvCxnSpPr>
            <a:stCxn id="773" idx="0"/>
            <a:endCxn id="735" idx="2"/>
          </p:cNvCxnSpPr>
          <p:nvPr/>
        </p:nvCxnSpPr>
        <p:spPr>
          <a:xfrm flipH="1" rot="10800000">
            <a:off x="2268900" y="2238725"/>
            <a:ext cx="300" cy="209700"/>
          </a:xfrm>
          <a:prstGeom prst="straightConnector1">
            <a:avLst/>
          </a:prstGeom>
          <a:noFill/>
          <a:ln cap="flat" cmpd="sng" w="9525">
            <a:solidFill>
              <a:schemeClr val="accent1"/>
            </a:solidFill>
            <a:prstDash val="solid"/>
            <a:round/>
            <a:headEnd len="sm" w="sm" type="none"/>
            <a:tailEnd len="med" w="med" type="triangle"/>
          </a:ln>
        </p:spPr>
      </p:cxnSp>
      <p:sp>
        <p:nvSpPr>
          <p:cNvPr id="781" name="Google Shape;781;p80"/>
          <p:cNvSpPr/>
          <p:nvPr/>
        </p:nvSpPr>
        <p:spPr>
          <a:xfrm>
            <a:off x="462475" y="1800281"/>
            <a:ext cx="8068556" cy="1349627"/>
          </a:xfrm>
          <a:custGeom>
            <a:rect b="b" l="l" r="r" t="t"/>
            <a:pathLst>
              <a:path extrusionOk="0" h="143692" w="287726">
                <a:moveTo>
                  <a:pt x="0" y="62221"/>
                </a:moveTo>
                <a:lnTo>
                  <a:pt x="256444" y="0"/>
                </a:lnTo>
                <a:lnTo>
                  <a:pt x="287726" y="0"/>
                </a:lnTo>
                <a:lnTo>
                  <a:pt x="117565" y="143692"/>
                </a:lnTo>
                <a:lnTo>
                  <a:pt x="54314" y="143692"/>
                </a:lnTo>
                <a:lnTo>
                  <a:pt x="0" y="143692"/>
                </a:lnTo>
                <a:close/>
              </a:path>
            </a:pathLst>
          </a:custGeom>
          <a:solidFill>
            <a:srgbClr val="000000">
              <a:alpha val="24310"/>
            </a:srgbClr>
          </a:solidFill>
          <a:ln cap="flat" cmpd="sng" w="9525">
            <a:solidFill>
              <a:schemeClr val="accent1"/>
            </a:solidFill>
            <a:prstDash val="dash"/>
            <a:round/>
            <a:headEnd len="sm" w="sm" type="none"/>
            <a:tailEnd len="sm" w="sm" type="none"/>
          </a:ln>
        </p:spPr>
      </p:sp>
      <p:cxnSp>
        <p:nvCxnSpPr>
          <p:cNvPr id="782" name="Google Shape;782;p80"/>
          <p:cNvCxnSpPr/>
          <p:nvPr/>
        </p:nvCxnSpPr>
        <p:spPr>
          <a:xfrm>
            <a:off x="7324025" y="790650"/>
            <a:ext cx="14700" cy="2509800"/>
          </a:xfrm>
          <a:prstGeom prst="straightConnector1">
            <a:avLst/>
          </a:prstGeom>
          <a:noFill/>
          <a:ln cap="flat" cmpd="sng" w="9525">
            <a:solidFill>
              <a:schemeClr val="dk2"/>
            </a:solidFill>
            <a:prstDash val="dot"/>
            <a:round/>
            <a:headEnd len="sm" w="sm" type="none"/>
            <a:tailEnd len="sm" w="sm" type="none"/>
          </a:ln>
        </p:spPr>
      </p:cxnSp>
      <p:sp>
        <p:nvSpPr>
          <p:cNvPr id="783" name="Google Shape;783;p80"/>
          <p:cNvSpPr/>
          <p:nvPr/>
        </p:nvSpPr>
        <p:spPr>
          <a:xfrm>
            <a:off x="7274575" y="762325"/>
            <a:ext cx="1261800" cy="17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800" u="none" cap="none" strike="noStrike">
                <a:solidFill>
                  <a:srgbClr val="434343"/>
                </a:solidFill>
                <a:latin typeface="Open Sans"/>
                <a:ea typeface="Open Sans"/>
                <a:cs typeface="Open Sans"/>
                <a:sym typeface="Open Sans"/>
              </a:rPr>
              <a:t>Consumers</a:t>
            </a:r>
            <a:endParaRPr b="1" i="0" sz="800" u="none" cap="none" strike="noStrike">
              <a:solidFill>
                <a:srgbClr val="434343"/>
              </a:solidFill>
              <a:latin typeface="Open Sans"/>
              <a:ea typeface="Open Sans"/>
              <a:cs typeface="Open Sans"/>
              <a:sym typeface="Open Sans"/>
            </a:endParaRPr>
          </a:p>
        </p:txBody>
      </p:sp>
      <p:cxnSp>
        <p:nvCxnSpPr>
          <p:cNvPr id="784" name="Google Shape;784;p80"/>
          <p:cNvCxnSpPr>
            <a:stCxn id="757" idx="0"/>
            <a:endCxn id="750" idx="2"/>
          </p:cNvCxnSpPr>
          <p:nvPr/>
        </p:nvCxnSpPr>
        <p:spPr>
          <a:xfrm rot="10800000">
            <a:off x="6646975" y="2149825"/>
            <a:ext cx="0" cy="152100"/>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6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Our organization</a:t>
            </a:r>
            <a:endParaRPr sz="2200"/>
          </a:p>
        </p:txBody>
      </p:sp>
      <p:sp>
        <p:nvSpPr>
          <p:cNvPr id="253" name="Google Shape;253;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63"/>
          <p:cNvPicPr preferRelativeResize="0"/>
          <p:nvPr/>
        </p:nvPicPr>
        <p:blipFill>
          <a:blip r:embed="rId3">
            <a:alphaModFix/>
          </a:blip>
          <a:stretch>
            <a:fillRect/>
          </a:stretch>
        </p:blipFill>
        <p:spPr>
          <a:xfrm>
            <a:off x="216600" y="762925"/>
            <a:ext cx="4206469" cy="3900302"/>
          </a:xfrm>
          <a:prstGeom prst="rect">
            <a:avLst/>
          </a:prstGeom>
          <a:noFill/>
          <a:ln>
            <a:noFill/>
          </a:ln>
        </p:spPr>
      </p:pic>
      <p:sp>
        <p:nvSpPr>
          <p:cNvPr id="255" name="Google Shape;255;p63"/>
          <p:cNvSpPr/>
          <p:nvPr/>
        </p:nvSpPr>
        <p:spPr>
          <a:xfrm>
            <a:off x="5720825" y="769900"/>
            <a:ext cx="2062800" cy="86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Customer experience and product development</a:t>
            </a:r>
            <a:endParaRPr>
              <a:solidFill>
                <a:schemeClr val="lt1"/>
              </a:solidFill>
              <a:latin typeface="Inter"/>
              <a:ea typeface="Inter"/>
              <a:cs typeface="Inter"/>
              <a:sym typeface="Inter"/>
            </a:endParaRPr>
          </a:p>
        </p:txBody>
      </p:sp>
      <p:sp>
        <p:nvSpPr>
          <p:cNvPr id="256" name="Google Shape;256;p63"/>
          <p:cNvSpPr/>
          <p:nvPr/>
        </p:nvSpPr>
        <p:spPr>
          <a:xfrm>
            <a:off x="5720825" y="1989100"/>
            <a:ext cx="2062800" cy="86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Data and AI</a:t>
            </a:r>
            <a:endParaRPr>
              <a:solidFill>
                <a:schemeClr val="lt1"/>
              </a:solidFill>
              <a:latin typeface="Inter"/>
              <a:ea typeface="Inter"/>
              <a:cs typeface="Inter"/>
              <a:sym typeface="Inter"/>
            </a:endParaRPr>
          </a:p>
        </p:txBody>
      </p:sp>
      <p:sp>
        <p:nvSpPr>
          <p:cNvPr id="257" name="Google Shape;257;p63"/>
          <p:cNvSpPr/>
          <p:nvPr/>
        </p:nvSpPr>
        <p:spPr>
          <a:xfrm>
            <a:off x="5720825" y="3284500"/>
            <a:ext cx="2062800" cy="86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Enterprise Modernisation, Platforms and Cloud</a:t>
            </a:r>
            <a:endParaRPr>
              <a:solidFill>
                <a:schemeClr val="lt1"/>
              </a:solidFill>
              <a:latin typeface="Inter"/>
              <a:ea typeface="Inter"/>
              <a:cs typeface="Inter"/>
              <a:sym typeface="Inter"/>
            </a:endParaRPr>
          </a:p>
        </p:txBody>
      </p:sp>
      <p:sp>
        <p:nvSpPr>
          <p:cNvPr id="258" name="Google Shape;258;p63"/>
          <p:cNvSpPr/>
          <p:nvPr/>
        </p:nvSpPr>
        <p:spPr>
          <a:xfrm>
            <a:off x="4364700" y="1866603"/>
            <a:ext cx="746400" cy="7938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1"/>
          <p:cNvSpPr/>
          <p:nvPr/>
        </p:nvSpPr>
        <p:spPr>
          <a:xfrm>
            <a:off x="2937300" y="-5946"/>
            <a:ext cx="5952300" cy="4726200"/>
          </a:xfrm>
          <a:prstGeom prst="trapezoid">
            <a:avLst>
              <a:gd fmla="val 25000" name="adj"/>
            </a:avLst>
          </a:prstGeom>
          <a:gradFill>
            <a:gsLst>
              <a:gs pos="0">
                <a:schemeClr val="lt2"/>
              </a:gs>
              <a:gs pos="89000">
                <a:schemeClr val="lt1"/>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1"/>
          <p:cNvSpPr/>
          <p:nvPr/>
        </p:nvSpPr>
        <p:spPr>
          <a:xfrm>
            <a:off x="4353050" y="1251480"/>
            <a:ext cx="1581300" cy="1095300"/>
          </a:xfrm>
          <a:prstGeom prst="roundRect">
            <a:avLst>
              <a:gd fmla="val 50000" name="adj"/>
            </a:avLst>
          </a:prstGeom>
          <a:solidFill>
            <a:srgbClr val="FFFFFF"/>
          </a:solidFill>
          <a:ln>
            <a:noFill/>
          </a:ln>
          <a:effectLst>
            <a:outerShdw blurRad="57150" rotWithShape="0" algn="bl" dir="5400000" dist="95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1"/>
          <p:cNvSpPr/>
          <p:nvPr/>
        </p:nvSpPr>
        <p:spPr>
          <a:xfrm>
            <a:off x="5179054" y="1532048"/>
            <a:ext cx="642900" cy="4191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1"/>
          <p:cNvSpPr/>
          <p:nvPr/>
        </p:nvSpPr>
        <p:spPr>
          <a:xfrm>
            <a:off x="5266560" y="166023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1"/>
          <p:cNvSpPr/>
          <p:nvPr/>
        </p:nvSpPr>
        <p:spPr>
          <a:xfrm>
            <a:off x="5452090" y="166023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1"/>
          <p:cNvSpPr/>
          <p:nvPr/>
        </p:nvSpPr>
        <p:spPr>
          <a:xfrm>
            <a:off x="5637620" y="166023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1"/>
          <p:cNvSpPr/>
          <p:nvPr/>
        </p:nvSpPr>
        <p:spPr>
          <a:xfrm>
            <a:off x="4593518" y="1768928"/>
            <a:ext cx="642900" cy="4191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1"/>
          <p:cNvSpPr/>
          <p:nvPr/>
        </p:nvSpPr>
        <p:spPr>
          <a:xfrm>
            <a:off x="4680999" y="189711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1"/>
          <p:cNvSpPr/>
          <p:nvPr/>
        </p:nvSpPr>
        <p:spPr>
          <a:xfrm>
            <a:off x="4866529" y="189711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1"/>
          <p:cNvSpPr/>
          <p:nvPr/>
        </p:nvSpPr>
        <p:spPr>
          <a:xfrm>
            <a:off x="5052059" y="189711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1"/>
          <p:cNvSpPr/>
          <p:nvPr/>
        </p:nvSpPr>
        <p:spPr>
          <a:xfrm rot="5400000">
            <a:off x="5567350" y="1714209"/>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1"/>
          <p:cNvSpPr/>
          <p:nvPr/>
        </p:nvSpPr>
        <p:spPr>
          <a:xfrm rot="5400000">
            <a:off x="5379273" y="1714209"/>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1"/>
          <p:cNvSpPr/>
          <p:nvPr/>
        </p:nvSpPr>
        <p:spPr>
          <a:xfrm rot="5400000">
            <a:off x="4980434" y="1948755"/>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1"/>
          <p:cNvSpPr/>
          <p:nvPr/>
        </p:nvSpPr>
        <p:spPr>
          <a:xfrm rot="5400000">
            <a:off x="4798303" y="1948755"/>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1"/>
          <p:cNvSpPr/>
          <p:nvPr/>
        </p:nvSpPr>
        <p:spPr>
          <a:xfrm>
            <a:off x="6426075" y="1553374"/>
            <a:ext cx="1107900" cy="767400"/>
          </a:xfrm>
          <a:prstGeom prst="roundRect">
            <a:avLst>
              <a:gd fmla="val 50000" name="adj"/>
            </a:avLst>
          </a:prstGeom>
          <a:solidFill>
            <a:srgbClr val="FFFFFF"/>
          </a:solidFill>
          <a:ln>
            <a:noFill/>
          </a:ln>
          <a:effectLst>
            <a:outerShdw blurRad="57150" rotWithShape="0" algn="bl" dir="5400000" dist="95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1"/>
          <p:cNvSpPr/>
          <p:nvPr/>
        </p:nvSpPr>
        <p:spPr>
          <a:xfrm>
            <a:off x="6666543" y="1727524"/>
            <a:ext cx="642900" cy="4191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1"/>
          <p:cNvSpPr/>
          <p:nvPr/>
        </p:nvSpPr>
        <p:spPr>
          <a:xfrm>
            <a:off x="6754024" y="185577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1"/>
          <p:cNvSpPr/>
          <p:nvPr/>
        </p:nvSpPr>
        <p:spPr>
          <a:xfrm>
            <a:off x="6939554" y="185577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1"/>
          <p:cNvSpPr/>
          <p:nvPr/>
        </p:nvSpPr>
        <p:spPr>
          <a:xfrm>
            <a:off x="7125084" y="185577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1"/>
          <p:cNvSpPr/>
          <p:nvPr/>
        </p:nvSpPr>
        <p:spPr>
          <a:xfrm rot="5400000">
            <a:off x="7053459" y="1911724"/>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1"/>
          <p:cNvSpPr/>
          <p:nvPr/>
        </p:nvSpPr>
        <p:spPr>
          <a:xfrm rot="5400000">
            <a:off x="6871328" y="1911724"/>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1"/>
          <p:cNvSpPr/>
          <p:nvPr/>
        </p:nvSpPr>
        <p:spPr>
          <a:xfrm>
            <a:off x="4589750" y="2697599"/>
            <a:ext cx="1107900" cy="767400"/>
          </a:xfrm>
          <a:prstGeom prst="roundRect">
            <a:avLst>
              <a:gd fmla="val 50000" name="adj"/>
            </a:avLst>
          </a:prstGeom>
          <a:solidFill>
            <a:srgbClr val="FFFFFF"/>
          </a:solidFill>
          <a:ln>
            <a:noFill/>
          </a:ln>
          <a:effectLst>
            <a:outerShdw blurRad="57150" rotWithShape="0" algn="bl" dir="5400000" dist="95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1"/>
          <p:cNvSpPr/>
          <p:nvPr/>
        </p:nvSpPr>
        <p:spPr>
          <a:xfrm>
            <a:off x="4830218" y="2871749"/>
            <a:ext cx="642900" cy="4191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1"/>
          <p:cNvSpPr/>
          <p:nvPr/>
        </p:nvSpPr>
        <p:spPr>
          <a:xfrm>
            <a:off x="4928674" y="299999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1"/>
          <p:cNvSpPr/>
          <p:nvPr/>
        </p:nvSpPr>
        <p:spPr>
          <a:xfrm>
            <a:off x="5103229" y="299999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1"/>
          <p:cNvSpPr/>
          <p:nvPr/>
        </p:nvSpPr>
        <p:spPr>
          <a:xfrm>
            <a:off x="5288759" y="2999999"/>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1"/>
          <p:cNvSpPr/>
          <p:nvPr/>
        </p:nvSpPr>
        <p:spPr>
          <a:xfrm rot="5400000">
            <a:off x="5217134" y="3055949"/>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1"/>
          <p:cNvSpPr/>
          <p:nvPr/>
        </p:nvSpPr>
        <p:spPr>
          <a:xfrm rot="5400000">
            <a:off x="5035003" y="3055949"/>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1"/>
          <p:cNvSpPr/>
          <p:nvPr/>
        </p:nvSpPr>
        <p:spPr>
          <a:xfrm>
            <a:off x="6197350" y="2533655"/>
            <a:ext cx="1581300" cy="1095300"/>
          </a:xfrm>
          <a:prstGeom prst="roundRect">
            <a:avLst>
              <a:gd fmla="val 50000" name="adj"/>
            </a:avLst>
          </a:prstGeom>
          <a:solidFill>
            <a:srgbClr val="FFFFFF"/>
          </a:solidFill>
          <a:ln>
            <a:noFill/>
          </a:ln>
          <a:effectLst>
            <a:outerShdw blurRad="57150" rotWithShape="0" algn="bl" dir="5400000" dist="9525">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1"/>
          <p:cNvSpPr/>
          <p:nvPr/>
        </p:nvSpPr>
        <p:spPr>
          <a:xfrm>
            <a:off x="7023354" y="2814223"/>
            <a:ext cx="642900" cy="419100"/>
          </a:xfrm>
          <a:prstGeom prst="hexagon">
            <a:avLst>
              <a:gd fmla="val 25000" name="adj"/>
              <a:gd fmla="val 115470" name="vf"/>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1"/>
          <p:cNvSpPr/>
          <p:nvPr/>
        </p:nvSpPr>
        <p:spPr>
          <a:xfrm>
            <a:off x="7110860" y="294241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1"/>
          <p:cNvSpPr/>
          <p:nvPr/>
        </p:nvSpPr>
        <p:spPr>
          <a:xfrm>
            <a:off x="7296390" y="294241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1"/>
          <p:cNvSpPr/>
          <p:nvPr/>
        </p:nvSpPr>
        <p:spPr>
          <a:xfrm>
            <a:off x="7481920" y="294241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1"/>
          <p:cNvSpPr/>
          <p:nvPr/>
        </p:nvSpPr>
        <p:spPr>
          <a:xfrm>
            <a:off x="6437818" y="3051103"/>
            <a:ext cx="642900" cy="419100"/>
          </a:xfrm>
          <a:prstGeom prst="hexagon">
            <a:avLst>
              <a:gd fmla="val 25000" name="adj"/>
              <a:gd fmla="val 11547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1"/>
          <p:cNvSpPr/>
          <p:nvPr/>
        </p:nvSpPr>
        <p:spPr>
          <a:xfrm>
            <a:off x="6525299" y="317929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1"/>
          <p:cNvSpPr/>
          <p:nvPr/>
        </p:nvSpPr>
        <p:spPr>
          <a:xfrm>
            <a:off x="6710829" y="317929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1"/>
          <p:cNvSpPr/>
          <p:nvPr/>
        </p:nvSpPr>
        <p:spPr>
          <a:xfrm>
            <a:off x="6896359" y="3179294"/>
            <a:ext cx="96900" cy="1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1"/>
          <p:cNvSpPr/>
          <p:nvPr/>
        </p:nvSpPr>
        <p:spPr>
          <a:xfrm rot="5400000">
            <a:off x="7411650" y="2996384"/>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1"/>
          <p:cNvSpPr/>
          <p:nvPr/>
        </p:nvSpPr>
        <p:spPr>
          <a:xfrm rot="5400000">
            <a:off x="7223573" y="2996384"/>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1"/>
          <p:cNvSpPr/>
          <p:nvPr/>
        </p:nvSpPr>
        <p:spPr>
          <a:xfrm rot="5400000">
            <a:off x="6824734" y="3230930"/>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1"/>
          <p:cNvSpPr/>
          <p:nvPr/>
        </p:nvSpPr>
        <p:spPr>
          <a:xfrm rot="5400000">
            <a:off x="6642603" y="3230930"/>
            <a:ext cx="58800" cy="50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1"/>
          <p:cNvSpPr/>
          <p:nvPr/>
        </p:nvSpPr>
        <p:spPr>
          <a:xfrm>
            <a:off x="6075550" y="1750679"/>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1" name="Google Shape;831;p81"/>
          <p:cNvCxnSpPr>
            <a:stCxn id="790" idx="3"/>
            <a:endCxn id="830" idx="2"/>
          </p:cNvCxnSpPr>
          <p:nvPr/>
        </p:nvCxnSpPr>
        <p:spPr>
          <a:xfrm>
            <a:off x="5934350" y="1799130"/>
            <a:ext cx="141300" cy="0"/>
          </a:xfrm>
          <a:prstGeom prst="straightConnector1">
            <a:avLst/>
          </a:prstGeom>
          <a:noFill/>
          <a:ln cap="flat" cmpd="sng" w="9525">
            <a:solidFill>
              <a:schemeClr val="dk2"/>
            </a:solidFill>
            <a:prstDash val="solid"/>
            <a:round/>
            <a:headEnd len="med" w="med" type="none"/>
            <a:tailEnd len="med" w="med" type="none"/>
          </a:ln>
        </p:spPr>
      </p:cxnSp>
      <p:sp>
        <p:nvSpPr>
          <p:cNvPr id="832" name="Google Shape;832;p81"/>
          <p:cNvSpPr/>
          <p:nvPr/>
        </p:nvSpPr>
        <p:spPr>
          <a:xfrm>
            <a:off x="6251725" y="2223879"/>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1"/>
          <p:cNvSpPr/>
          <p:nvPr/>
        </p:nvSpPr>
        <p:spPr>
          <a:xfrm>
            <a:off x="6338600" y="2138604"/>
            <a:ext cx="136750" cy="101075"/>
          </a:xfrm>
          <a:custGeom>
            <a:rect b="b" l="l" r="r" t="t"/>
            <a:pathLst>
              <a:path extrusionOk="0" h="4043" w="5470">
                <a:moveTo>
                  <a:pt x="0" y="4043"/>
                </a:moveTo>
                <a:lnTo>
                  <a:pt x="5470" y="0"/>
                </a:lnTo>
              </a:path>
            </a:pathLst>
          </a:custGeom>
          <a:noFill/>
          <a:ln cap="flat" cmpd="sng" w="9525">
            <a:solidFill>
              <a:schemeClr val="dk2"/>
            </a:solidFill>
            <a:prstDash val="solid"/>
            <a:round/>
            <a:headEnd len="med" w="med" type="none"/>
            <a:tailEnd len="med" w="med" type="none"/>
          </a:ln>
        </p:spPr>
      </p:sp>
      <p:sp>
        <p:nvSpPr>
          <p:cNvPr id="834" name="Google Shape;834;p81"/>
          <p:cNvSpPr/>
          <p:nvPr/>
        </p:nvSpPr>
        <p:spPr>
          <a:xfrm>
            <a:off x="5939725" y="3032854"/>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5" name="Google Shape;835;p81"/>
          <p:cNvCxnSpPr>
            <a:stCxn id="834" idx="6"/>
            <a:endCxn id="817" idx="1"/>
          </p:cNvCxnSpPr>
          <p:nvPr/>
        </p:nvCxnSpPr>
        <p:spPr>
          <a:xfrm>
            <a:off x="6036625" y="3081304"/>
            <a:ext cx="160800" cy="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81"/>
          <p:cNvSpPr/>
          <p:nvPr/>
        </p:nvSpPr>
        <p:spPr>
          <a:xfrm>
            <a:off x="5788875" y="2588154"/>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1"/>
          <p:cNvSpPr/>
          <p:nvPr/>
        </p:nvSpPr>
        <p:spPr>
          <a:xfrm>
            <a:off x="5607200" y="2673754"/>
            <a:ext cx="184350" cy="166500"/>
          </a:xfrm>
          <a:custGeom>
            <a:rect b="b" l="l" r="r" t="t"/>
            <a:pathLst>
              <a:path extrusionOk="0" h="6660" w="7374">
                <a:moveTo>
                  <a:pt x="7374" y="0"/>
                </a:moveTo>
                <a:lnTo>
                  <a:pt x="0" y="6660"/>
                </a:lnTo>
              </a:path>
            </a:pathLst>
          </a:custGeom>
          <a:noFill/>
          <a:ln cap="flat" cmpd="sng" w="9525">
            <a:solidFill>
              <a:schemeClr val="dk2"/>
            </a:solidFill>
            <a:prstDash val="solid"/>
            <a:round/>
            <a:headEnd len="med" w="med" type="none"/>
            <a:tailEnd len="med" w="med" type="none"/>
          </a:ln>
        </p:spPr>
      </p:sp>
      <p:sp>
        <p:nvSpPr>
          <p:cNvPr id="838" name="Google Shape;838;p81"/>
          <p:cNvSpPr/>
          <p:nvPr/>
        </p:nvSpPr>
        <p:spPr>
          <a:xfrm>
            <a:off x="6142375" y="1847229"/>
            <a:ext cx="124875" cy="386500"/>
          </a:xfrm>
          <a:custGeom>
            <a:rect b="b" l="l" r="r" t="t"/>
            <a:pathLst>
              <a:path extrusionOk="0" h="15460" w="4995">
                <a:moveTo>
                  <a:pt x="4995" y="15460"/>
                </a:moveTo>
                <a:lnTo>
                  <a:pt x="0" y="0"/>
                </a:lnTo>
              </a:path>
            </a:pathLst>
          </a:custGeom>
          <a:noFill/>
          <a:ln cap="flat" cmpd="sng" w="9525">
            <a:solidFill>
              <a:schemeClr val="dk2"/>
            </a:solidFill>
            <a:prstDash val="dot"/>
            <a:round/>
            <a:headEnd len="med" w="med" type="none"/>
            <a:tailEnd len="med" w="med" type="triangle"/>
          </a:ln>
        </p:spPr>
      </p:sp>
      <p:sp>
        <p:nvSpPr>
          <p:cNvPr id="839" name="Google Shape;839;p81"/>
          <p:cNvSpPr/>
          <p:nvPr/>
        </p:nvSpPr>
        <p:spPr>
          <a:xfrm>
            <a:off x="5874800" y="2311029"/>
            <a:ext cx="374600" cy="297325"/>
          </a:xfrm>
          <a:custGeom>
            <a:rect b="b" l="l" r="r" t="t"/>
            <a:pathLst>
              <a:path extrusionOk="0" h="11893" w="14984">
                <a:moveTo>
                  <a:pt x="14984" y="0"/>
                </a:moveTo>
                <a:lnTo>
                  <a:pt x="0" y="11893"/>
                </a:lnTo>
              </a:path>
            </a:pathLst>
          </a:custGeom>
          <a:noFill/>
          <a:ln cap="flat" cmpd="sng" w="9525">
            <a:solidFill>
              <a:schemeClr val="dk2"/>
            </a:solidFill>
            <a:prstDash val="dot"/>
            <a:round/>
            <a:headEnd len="med" w="med" type="none"/>
            <a:tailEnd len="med" w="med" type="triangle"/>
          </a:ln>
        </p:spPr>
      </p:sp>
      <p:sp>
        <p:nvSpPr>
          <p:cNvPr id="840" name="Google Shape;840;p81"/>
          <p:cNvSpPr/>
          <p:nvPr/>
        </p:nvSpPr>
        <p:spPr>
          <a:xfrm>
            <a:off x="5856950" y="2679704"/>
            <a:ext cx="112975" cy="350825"/>
          </a:xfrm>
          <a:custGeom>
            <a:rect b="b" l="l" r="r" t="t"/>
            <a:pathLst>
              <a:path extrusionOk="0" h="14033" w="4519">
                <a:moveTo>
                  <a:pt x="4519" y="14033"/>
                </a:moveTo>
                <a:lnTo>
                  <a:pt x="0" y="0"/>
                </a:lnTo>
              </a:path>
            </a:pathLst>
          </a:custGeom>
          <a:noFill/>
          <a:ln cap="flat" cmpd="sng" w="9525">
            <a:solidFill>
              <a:schemeClr val="dk2"/>
            </a:solidFill>
            <a:prstDash val="dot"/>
            <a:round/>
            <a:headEnd len="med" w="med" type="none"/>
            <a:tailEnd len="med" w="med" type="triangle"/>
          </a:ln>
        </p:spPr>
      </p:sp>
      <p:sp>
        <p:nvSpPr>
          <p:cNvPr id="841" name="Google Shape;841;p81"/>
          <p:cNvSpPr/>
          <p:nvPr/>
        </p:nvSpPr>
        <p:spPr>
          <a:xfrm>
            <a:off x="6005600" y="2334829"/>
            <a:ext cx="279475" cy="701650"/>
          </a:xfrm>
          <a:custGeom>
            <a:rect b="b" l="l" r="r" t="t"/>
            <a:pathLst>
              <a:path extrusionOk="0" h="28066" w="11179">
                <a:moveTo>
                  <a:pt x="0" y="28066"/>
                </a:moveTo>
                <a:lnTo>
                  <a:pt x="11179" y="0"/>
                </a:lnTo>
              </a:path>
            </a:pathLst>
          </a:custGeom>
          <a:noFill/>
          <a:ln cap="flat" cmpd="sng" w="9525">
            <a:solidFill>
              <a:schemeClr val="dk2"/>
            </a:solidFill>
            <a:prstDash val="dot"/>
            <a:round/>
            <a:headEnd len="med" w="med" type="none"/>
            <a:tailEnd len="med" w="med" type="triangle"/>
          </a:ln>
        </p:spPr>
      </p:sp>
      <p:pic>
        <p:nvPicPr>
          <p:cNvPr id="842" name="Google Shape;842;p81"/>
          <p:cNvPicPr preferRelativeResize="0"/>
          <p:nvPr/>
        </p:nvPicPr>
        <p:blipFill>
          <a:blip r:embed="rId3">
            <a:alphaModFix/>
          </a:blip>
          <a:stretch>
            <a:fillRect/>
          </a:stretch>
        </p:blipFill>
        <p:spPr>
          <a:xfrm>
            <a:off x="3952678" y="2953086"/>
            <a:ext cx="183081" cy="183081"/>
          </a:xfrm>
          <a:prstGeom prst="rect">
            <a:avLst/>
          </a:prstGeom>
          <a:noFill/>
          <a:ln>
            <a:noFill/>
          </a:ln>
        </p:spPr>
      </p:pic>
      <p:pic>
        <p:nvPicPr>
          <p:cNvPr id="843" name="Google Shape;843;p81"/>
          <p:cNvPicPr preferRelativeResize="0"/>
          <p:nvPr/>
        </p:nvPicPr>
        <p:blipFill>
          <a:blip r:embed="rId3">
            <a:alphaModFix/>
          </a:blip>
          <a:stretch>
            <a:fillRect/>
          </a:stretch>
        </p:blipFill>
        <p:spPr>
          <a:xfrm>
            <a:off x="4120422" y="2897172"/>
            <a:ext cx="183081" cy="183081"/>
          </a:xfrm>
          <a:prstGeom prst="rect">
            <a:avLst/>
          </a:prstGeom>
          <a:noFill/>
          <a:ln>
            <a:noFill/>
          </a:ln>
        </p:spPr>
      </p:pic>
      <p:pic>
        <p:nvPicPr>
          <p:cNvPr id="844" name="Google Shape;844;p81"/>
          <p:cNvPicPr preferRelativeResize="0"/>
          <p:nvPr/>
        </p:nvPicPr>
        <p:blipFill>
          <a:blip r:embed="rId3">
            <a:alphaModFix/>
          </a:blip>
          <a:stretch>
            <a:fillRect/>
          </a:stretch>
        </p:blipFill>
        <p:spPr>
          <a:xfrm>
            <a:off x="4288167" y="2953086"/>
            <a:ext cx="183081" cy="183081"/>
          </a:xfrm>
          <a:prstGeom prst="rect">
            <a:avLst/>
          </a:prstGeom>
          <a:noFill/>
          <a:ln>
            <a:noFill/>
          </a:ln>
        </p:spPr>
      </p:pic>
      <p:pic>
        <p:nvPicPr>
          <p:cNvPr id="845" name="Google Shape;845;p81"/>
          <p:cNvPicPr preferRelativeResize="0"/>
          <p:nvPr/>
        </p:nvPicPr>
        <p:blipFill>
          <a:blip r:embed="rId3">
            <a:alphaModFix/>
          </a:blip>
          <a:stretch>
            <a:fillRect/>
          </a:stretch>
        </p:blipFill>
        <p:spPr>
          <a:xfrm>
            <a:off x="4120422" y="3064916"/>
            <a:ext cx="183081" cy="183081"/>
          </a:xfrm>
          <a:prstGeom prst="rect">
            <a:avLst/>
          </a:prstGeom>
          <a:noFill/>
          <a:ln>
            <a:noFill/>
          </a:ln>
        </p:spPr>
      </p:pic>
      <p:sp>
        <p:nvSpPr>
          <p:cNvPr id="846" name="Google Shape;846;p81"/>
          <p:cNvSpPr/>
          <p:nvPr/>
        </p:nvSpPr>
        <p:spPr>
          <a:xfrm>
            <a:off x="3286125" y="1057100"/>
            <a:ext cx="11079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chemeClr val="dk1"/>
                </a:solidFill>
                <a:latin typeface="Inter"/>
                <a:ea typeface="Inter"/>
                <a:cs typeface="Inter"/>
                <a:sym typeface="Inter"/>
              </a:rPr>
              <a:t>Domain data owned &amp; served by cross-functional teams</a:t>
            </a:r>
            <a:endParaRPr b="1" sz="800">
              <a:solidFill>
                <a:schemeClr val="dk1"/>
              </a:solidFill>
              <a:latin typeface="Inter"/>
              <a:ea typeface="Inter"/>
              <a:cs typeface="Inter"/>
              <a:sym typeface="Inter"/>
            </a:endParaRPr>
          </a:p>
        </p:txBody>
      </p:sp>
      <p:sp>
        <p:nvSpPr>
          <p:cNvPr id="847" name="Google Shape;847;p81"/>
          <p:cNvSpPr/>
          <p:nvPr/>
        </p:nvSpPr>
        <p:spPr>
          <a:xfrm>
            <a:off x="2478450" y="3211816"/>
            <a:ext cx="16116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chemeClr val="dk1"/>
                </a:solidFill>
                <a:latin typeface="Inter"/>
                <a:ea typeface="Inter"/>
                <a:cs typeface="Inter"/>
                <a:sym typeface="Inter"/>
              </a:rPr>
              <a:t>Domain’s internal data pipeline uses common self-serve data infra facilitated by the data platform</a:t>
            </a:r>
            <a:endParaRPr b="1" sz="800">
              <a:solidFill>
                <a:schemeClr val="dk1"/>
              </a:solidFill>
              <a:latin typeface="Inter"/>
              <a:ea typeface="Inter"/>
              <a:cs typeface="Inter"/>
              <a:sym typeface="Inter"/>
            </a:endParaRPr>
          </a:p>
        </p:txBody>
      </p:sp>
      <p:sp>
        <p:nvSpPr>
          <p:cNvPr id="848" name="Google Shape;848;p81"/>
          <p:cNvSpPr/>
          <p:nvPr/>
        </p:nvSpPr>
        <p:spPr>
          <a:xfrm>
            <a:off x="7505125" y="1399925"/>
            <a:ext cx="1453500" cy="76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New Consumption oriented Analytical domains can be created correlating data from other domains</a:t>
            </a:r>
            <a:endParaRPr sz="800">
              <a:solidFill>
                <a:schemeClr val="dk1"/>
              </a:solidFill>
              <a:latin typeface="Inter"/>
              <a:ea typeface="Inter"/>
              <a:cs typeface="Inter"/>
              <a:sym typeface="Inter"/>
            </a:endParaRPr>
          </a:p>
        </p:txBody>
      </p:sp>
      <p:sp>
        <p:nvSpPr>
          <p:cNvPr id="849" name="Google Shape;849;p81"/>
          <p:cNvSpPr/>
          <p:nvPr/>
        </p:nvSpPr>
        <p:spPr>
          <a:xfrm>
            <a:off x="4058175" y="4102875"/>
            <a:ext cx="4287300" cy="70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Inter"/>
                <a:ea typeface="Inter"/>
                <a:cs typeface="Inter"/>
                <a:sym typeface="Inter"/>
              </a:rPr>
              <a:t>Self-serve </a:t>
            </a:r>
            <a:r>
              <a:rPr b="1" lang="en">
                <a:solidFill>
                  <a:srgbClr val="FFFFFF"/>
                </a:solidFill>
                <a:latin typeface="Inter"/>
                <a:ea typeface="Inter"/>
                <a:cs typeface="Inter"/>
                <a:sym typeface="Inter"/>
              </a:rPr>
              <a:t>Data and ML Infra as a Platform</a:t>
            </a:r>
            <a:endParaRPr b="1">
              <a:solidFill>
                <a:srgbClr val="FFFFFF"/>
              </a:solidFill>
              <a:latin typeface="Inter"/>
              <a:ea typeface="Inter"/>
              <a:cs typeface="Inter"/>
              <a:sym typeface="Inter"/>
            </a:endParaRPr>
          </a:p>
          <a:p>
            <a:pPr indent="0" lvl="0" marL="0" rtl="0" algn="ctr">
              <a:spcBef>
                <a:spcPts val="0"/>
              </a:spcBef>
              <a:spcAft>
                <a:spcPts val="0"/>
              </a:spcAft>
              <a:buNone/>
            </a:pPr>
            <a:r>
              <a:rPr lang="en" sz="900">
                <a:solidFill>
                  <a:srgbClr val="FFFFFF"/>
                </a:solidFill>
                <a:latin typeface="Inter SemiBold"/>
                <a:ea typeface="Inter SemiBold"/>
                <a:cs typeface="Inter SemiBold"/>
                <a:sym typeface="Inter SemiBold"/>
              </a:rPr>
              <a:t>Control plane (policy enforcement, discovery),</a:t>
            </a:r>
            <a:endParaRPr sz="9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rPr lang="en" sz="900">
                <a:solidFill>
                  <a:srgbClr val="FFFFFF"/>
                </a:solidFill>
                <a:latin typeface="Inter SemiBold"/>
                <a:ea typeface="Inter SemiBold"/>
                <a:cs typeface="Inter SemiBold"/>
                <a:sym typeface="Inter SemiBold"/>
              </a:rPr>
              <a:t>Infra (Storage, pipeline, catalogue, access control, etc)</a:t>
            </a:r>
            <a:endParaRPr sz="900">
              <a:solidFill>
                <a:srgbClr val="FFFFFF"/>
              </a:solidFill>
              <a:latin typeface="Inter SemiBold"/>
              <a:ea typeface="Inter SemiBold"/>
              <a:cs typeface="Inter SemiBold"/>
              <a:sym typeface="Inter SemiBold"/>
            </a:endParaRPr>
          </a:p>
          <a:p>
            <a:pPr indent="0" lvl="0" marL="0" rtl="0" algn="ctr">
              <a:spcBef>
                <a:spcPts val="0"/>
              </a:spcBef>
              <a:spcAft>
                <a:spcPts val="0"/>
              </a:spcAft>
              <a:buNone/>
            </a:pPr>
            <a:r>
              <a:rPr lang="en" sz="900">
                <a:solidFill>
                  <a:srgbClr val="FFFFFF"/>
                </a:solidFill>
                <a:latin typeface="Inter SemiBold"/>
                <a:ea typeface="Inter SemiBold"/>
                <a:cs typeface="Inter SemiBold"/>
                <a:sym typeface="Inter SemiBold"/>
              </a:rPr>
              <a:t>Analytical plane (Machine learning Ops and Infrastructure)</a:t>
            </a:r>
            <a:endParaRPr sz="900">
              <a:solidFill>
                <a:srgbClr val="FFFFFF"/>
              </a:solidFill>
              <a:latin typeface="Inter SemiBold"/>
              <a:ea typeface="Inter SemiBold"/>
              <a:cs typeface="Inter SemiBold"/>
              <a:sym typeface="Inter SemiBold"/>
            </a:endParaRPr>
          </a:p>
        </p:txBody>
      </p:sp>
      <p:sp>
        <p:nvSpPr>
          <p:cNvPr id="850" name="Google Shape;850;p81"/>
          <p:cNvSpPr/>
          <p:nvPr/>
        </p:nvSpPr>
        <p:spPr>
          <a:xfrm>
            <a:off x="7610175" y="3230250"/>
            <a:ext cx="1533900" cy="6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Inter"/>
                <a:ea typeface="Inter"/>
                <a:cs typeface="Inter"/>
                <a:sym typeface="Inter"/>
              </a:rPr>
              <a:t>Domain oriented data served as a product for any other domain to use</a:t>
            </a:r>
            <a:endParaRPr sz="800">
              <a:solidFill>
                <a:schemeClr val="dk1"/>
              </a:solidFill>
              <a:latin typeface="Inter"/>
              <a:ea typeface="Inter"/>
              <a:cs typeface="Inter"/>
              <a:sym typeface="Inter"/>
            </a:endParaRPr>
          </a:p>
        </p:txBody>
      </p:sp>
      <p:pic>
        <p:nvPicPr>
          <p:cNvPr id="851" name="Google Shape;851;p81"/>
          <p:cNvPicPr preferRelativeResize="0"/>
          <p:nvPr/>
        </p:nvPicPr>
        <p:blipFill>
          <a:blip r:embed="rId3">
            <a:alphaModFix/>
          </a:blip>
          <a:stretch>
            <a:fillRect/>
          </a:stretch>
        </p:blipFill>
        <p:spPr>
          <a:xfrm>
            <a:off x="3471214" y="4320933"/>
            <a:ext cx="183081" cy="183081"/>
          </a:xfrm>
          <a:prstGeom prst="rect">
            <a:avLst/>
          </a:prstGeom>
          <a:noFill/>
          <a:ln>
            <a:noFill/>
          </a:ln>
        </p:spPr>
      </p:pic>
      <p:pic>
        <p:nvPicPr>
          <p:cNvPr id="852" name="Google Shape;852;p81"/>
          <p:cNvPicPr preferRelativeResize="0"/>
          <p:nvPr/>
        </p:nvPicPr>
        <p:blipFill>
          <a:blip r:embed="rId3">
            <a:alphaModFix/>
          </a:blip>
          <a:stretch>
            <a:fillRect/>
          </a:stretch>
        </p:blipFill>
        <p:spPr>
          <a:xfrm>
            <a:off x="3638959" y="4265018"/>
            <a:ext cx="183081" cy="183081"/>
          </a:xfrm>
          <a:prstGeom prst="rect">
            <a:avLst/>
          </a:prstGeom>
          <a:noFill/>
          <a:ln>
            <a:noFill/>
          </a:ln>
        </p:spPr>
      </p:pic>
      <p:pic>
        <p:nvPicPr>
          <p:cNvPr id="853" name="Google Shape;853;p81"/>
          <p:cNvPicPr preferRelativeResize="0"/>
          <p:nvPr/>
        </p:nvPicPr>
        <p:blipFill>
          <a:blip r:embed="rId3">
            <a:alphaModFix/>
          </a:blip>
          <a:stretch>
            <a:fillRect/>
          </a:stretch>
        </p:blipFill>
        <p:spPr>
          <a:xfrm>
            <a:off x="3638959" y="4432763"/>
            <a:ext cx="183081" cy="183081"/>
          </a:xfrm>
          <a:prstGeom prst="rect">
            <a:avLst/>
          </a:prstGeom>
          <a:noFill/>
          <a:ln>
            <a:noFill/>
          </a:ln>
        </p:spPr>
      </p:pic>
      <p:sp>
        <p:nvSpPr>
          <p:cNvPr id="854" name="Google Shape;854;p81"/>
          <p:cNvSpPr/>
          <p:nvPr/>
        </p:nvSpPr>
        <p:spPr>
          <a:xfrm>
            <a:off x="2294925" y="4181410"/>
            <a:ext cx="1107900" cy="53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chemeClr val="dk1"/>
                </a:solidFill>
                <a:latin typeface="Inter"/>
                <a:ea typeface="Inter"/>
                <a:cs typeface="Inter"/>
                <a:sym typeface="Inter"/>
              </a:rPr>
              <a:t>Data Platform engineers</a:t>
            </a:r>
            <a:endParaRPr sz="800">
              <a:solidFill>
                <a:schemeClr val="dk1"/>
              </a:solidFill>
              <a:latin typeface="Inter"/>
              <a:ea typeface="Inter"/>
              <a:cs typeface="Inter"/>
              <a:sym typeface="Inter"/>
            </a:endParaRPr>
          </a:p>
        </p:txBody>
      </p:sp>
      <p:grpSp>
        <p:nvGrpSpPr>
          <p:cNvPr id="855" name="Google Shape;855;p81"/>
          <p:cNvGrpSpPr/>
          <p:nvPr/>
        </p:nvGrpSpPr>
        <p:grpSpPr>
          <a:xfrm>
            <a:off x="5004875" y="3801266"/>
            <a:ext cx="2230500" cy="287688"/>
            <a:chOff x="3938075" y="3806738"/>
            <a:chExt cx="2230500" cy="445200"/>
          </a:xfrm>
        </p:grpSpPr>
        <p:sp>
          <p:nvSpPr>
            <p:cNvPr id="856" name="Google Shape;856;p81"/>
            <p:cNvSpPr/>
            <p:nvPr/>
          </p:nvSpPr>
          <p:spPr>
            <a:xfrm>
              <a:off x="3938075" y="3806738"/>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7" name="Google Shape;857;p81"/>
            <p:cNvCxnSpPr>
              <a:stCxn id="856" idx="4"/>
            </p:cNvCxnSpPr>
            <p:nvPr/>
          </p:nvCxnSpPr>
          <p:spPr>
            <a:xfrm>
              <a:off x="3986525" y="3903638"/>
              <a:ext cx="0" cy="348300"/>
            </a:xfrm>
            <a:prstGeom prst="straightConnector1">
              <a:avLst/>
            </a:prstGeom>
            <a:noFill/>
            <a:ln cap="flat" cmpd="sng" w="9525">
              <a:solidFill>
                <a:schemeClr val="dk2"/>
              </a:solidFill>
              <a:prstDash val="solid"/>
              <a:round/>
              <a:headEnd len="med" w="med" type="none"/>
              <a:tailEnd len="med" w="med" type="none"/>
            </a:ln>
          </p:spPr>
        </p:cxnSp>
        <p:sp>
          <p:nvSpPr>
            <p:cNvPr id="858" name="Google Shape;858;p81"/>
            <p:cNvSpPr/>
            <p:nvPr/>
          </p:nvSpPr>
          <p:spPr>
            <a:xfrm>
              <a:off x="4700075" y="3806738"/>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9" name="Google Shape;859;p81"/>
            <p:cNvCxnSpPr>
              <a:stCxn id="858" idx="4"/>
            </p:cNvCxnSpPr>
            <p:nvPr/>
          </p:nvCxnSpPr>
          <p:spPr>
            <a:xfrm>
              <a:off x="4748525" y="3903638"/>
              <a:ext cx="0" cy="348300"/>
            </a:xfrm>
            <a:prstGeom prst="straightConnector1">
              <a:avLst/>
            </a:prstGeom>
            <a:noFill/>
            <a:ln cap="flat" cmpd="sng" w="9525">
              <a:solidFill>
                <a:schemeClr val="dk2"/>
              </a:solidFill>
              <a:prstDash val="solid"/>
              <a:round/>
              <a:headEnd len="med" w="med" type="none"/>
              <a:tailEnd len="med" w="med" type="none"/>
            </a:ln>
          </p:spPr>
        </p:cxnSp>
        <p:sp>
          <p:nvSpPr>
            <p:cNvPr id="860" name="Google Shape;860;p81"/>
            <p:cNvSpPr/>
            <p:nvPr/>
          </p:nvSpPr>
          <p:spPr>
            <a:xfrm>
              <a:off x="5385875" y="3806738"/>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1" name="Google Shape;861;p81"/>
            <p:cNvCxnSpPr>
              <a:stCxn id="860" idx="4"/>
            </p:cNvCxnSpPr>
            <p:nvPr/>
          </p:nvCxnSpPr>
          <p:spPr>
            <a:xfrm>
              <a:off x="5434325" y="3903638"/>
              <a:ext cx="0" cy="348300"/>
            </a:xfrm>
            <a:prstGeom prst="straightConnector1">
              <a:avLst/>
            </a:prstGeom>
            <a:noFill/>
            <a:ln cap="flat" cmpd="sng" w="9525">
              <a:solidFill>
                <a:schemeClr val="dk2"/>
              </a:solidFill>
              <a:prstDash val="solid"/>
              <a:round/>
              <a:headEnd len="med" w="med" type="none"/>
              <a:tailEnd len="med" w="med" type="none"/>
            </a:ln>
          </p:spPr>
        </p:cxnSp>
        <p:sp>
          <p:nvSpPr>
            <p:cNvPr id="862" name="Google Shape;862;p81"/>
            <p:cNvSpPr/>
            <p:nvPr/>
          </p:nvSpPr>
          <p:spPr>
            <a:xfrm>
              <a:off x="6071675" y="3806738"/>
              <a:ext cx="96900" cy="9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81"/>
            <p:cNvCxnSpPr>
              <a:stCxn id="862" idx="4"/>
            </p:cNvCxnSpPr>
            <p:nvPr/>
          </p:nvCxnSpPr>
          <p:spPr>
            <a:xfrm>
              <a:off x="6120125" y="3903638"/>
              <a:ext cx="0" cy="348300"/>
            </a:xfrm>
            <a:prstGeom prst="straightConnector1">
              <a:avLst/>
            </a:prstGeom>
            <a:noFill/>
            <a:ln cap="flat" cmpd="sng" w="9525">
              <a:solidFill>
                <a:schemeClr val="dk2"/>
              </a:solidFill>
              <a:prstDash val="solid"/>
              <a:round/>
              <a:headEnd len="med" w="med" type="none"/>
              <a:tailEnd len="med" w="med" type="none"/>
            </a:ln>
          </p:spPr>
        </p:cxnSp>
      </p:grpSp>
      <p:pic>
        <p:nvPicPr>
          <p:cNvPr id="864" name="Google Shape;864;p81"/>
          <p:cNvPicPr preferRelativeResize="0"/>
          <p:nvPr/>
        </p:nvPicPr>
        <p:blipFill>
          <a:blip r:embed="rId4">
            <a:alphaModFix/>
          </a:blip>
          <a:stretch>
            <a:fillRect/>
          </a:stretch>
        </p:blipFill>
        <p:spPr>
          <a:xfrm>
            <a:off x="5383325" y="3748428"/>
            <a:ext cx="249500" cy="249479"/>
          </a:xfrm>
          <a:prstGeom prst="rect">
            <a:avLst/>
          </a:prstGeom>
          <a:noFill/>
          <a:ln>
            <a:noFill/>
          </a:ln>
        </p:spPr>
      </p:pic>
      <p:pic>
        <p:nvPicPr>
          <p:cNvPr id="865" name="Google Shape;865;p81"/>
          <p:cNvPicPr preferRelativeResize="0"/>
          <p:nvPr/>
        </p:nvPicPr>
        <p:blipFill>
          <a:blip r:embed="rId5">
            <a:alphaModFix/>
          </a:blip>
          <a:stretch>
            <a:fillRect/>
          </a:stretch>
        </p:blipFill>
        <p:spPr>
          <a:xfrm>
            <a:off x="6036625" y="3746179"/>
            <a:ext cx="374600" cy="194790"/>
          </a:xfrm>
          <a:prstGeom prst="rect">
            <a:avLst/>
          </a:prstGeom>
          <a:noFill/>
          <a:ln>
            <a:noFill/>
          </a:ln>
        </p:spPr>
      </p:pic>
      <p:pic>
        <p:nvPicPr>
          <p:cNvPr id="866" name="Google Shape;866;p81"/>
          <p:cNvPicPr preferRelativeResize="0"/>
          <p:nvPr/>
        </p:nvPicPr>
        <p:blipFill>
          <a:blip r:embed="rId6">
            <a:alphaModFix/>
          </a:blip>
          <a:stretch>
            <a:fillRect/>
          </a:stretch>
        </p:blipFill>
        <p:spPr>
          <a:xfrm>
            <a:off x="4799873" y="3757431"/>
            <a:ext cx="160800" cy="261358"/>
          </a:xfrm>
          <a:prstGeom prst="rect">
            <a:avLst/>
          </a:prstGeom>
          <a:noFill/>
          <a:ln>
            <a:noFill/>
          </a:ln>
        </p:spPr>
      </p:pic>
      <p:sp>
        <p:nvSpPr>
          <p:cNvPr id="867" name="Google Shape;867;p81"/>
          <p:cNvSpPr/>
          <p:nvPr/>
        </p:nvSpPr>
        <p:spPr>
          <a:xfrm>
            <a:off x="6538450" y="3520179"/>
            <a:ext cx="184325" cy="261625"/>
          </a:xfrm>
          <a:custGeom>
            <a:rect b="b" l="l" r="r" t="t"/>
            <a:pathLst>
              <a:path extrusionOk="0" h="10465" w="7373">
                <a:moveTo>
                  <a:pt x="7373" y="0"/>
                </a:moveTo>
                <a:lnTo>
                  <a:pt x="0" y="10465"/>
                </a:lnTo>
              </a:path>
            </a:pathLst>
          </a:custGeom>
          <a:noFill/>
          <a:ln cap="flat" cmpd="sng" w="9525">
            <a:solidFill>
              <a:schemeClr val="dk2"/>
            </a:solidFill>
            <a:prstDash val="dot"/>
            <a:round/>
            <a:headEnd len="med" w="med" type="none"/>
            <a:tailEnd len="med" w="med" type="triangle"/>
          </a:ln>
        </p:spPr>
      </p:sp>
      <p:sp>
        <p:nvSpPr>
          <p:cNvPr id="868" name="Google Shape;868;p81"/>
          <p:cNvSpPr/>
          <p:nvPr/>
        </p:nvSpPr>
        <p:spPr>
          <a:xfrm>
            <a:off x="3952675" y="686104"/>
            <a:ext cx="4287300" cy="4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Enterprise</a:t>
            </a:r>
            <a:r>
              <a:rPr b="1" lang="en">
                <a:solidFill>
                  <a:schemeClr val="accent1"/>
                </a:solidFill>
                <a:latin typeface="Inter"/>
                <a:ea typeface="Inter"/>
                <a:cs typeface="Inter"/>
                <a:sym typeface="Inter"/>
              </a:rPr>
              <a:t> Governance &amp; Open Standards</a:t>
            </a:r>
            <a:endParaRPr b="1">
              <a:solidFill>
                <a:schemeClr val="accent1"/>
              </a:solidFill>
              <a:latin typeface="Inter"/>
              <a:ea typeface="Inter"/>
              <a:cs typeface="Inter"/>
              <a:sym typeface="Inter"/>
            </a:endParaRPr>
          </a:p>
          <a:p>
            <a:pPr indent="0" lvl="0" marL="0" rtl="0" algn="ctr">
              <a:spcBef>
                <a:spcPts val="0"/>
              </a:spcBef>
              <a:spcAft>
                <a:spcPts val="0"/>
              </a:spcAft>
              <a:buNone/>
            </a:pPr>
            <a:r>
              <a:rPr lang="en">
                <a:solidFill>
                  <a:schemeClr val="accent1"/>
                </a:solidFill>
                <a:latin typeface="Inter Medium"/>
                <a:ea typeface="Inter Medium"/>
                <a:cs typeface="Inter Medium"/>
                <a:sym typeface="Inter Medium"/>
              </a:rPr>
              <a:t>Enable interoperability</a:t>
            </a:r>
            <a:endParaRPr>
              <a:solidFill>
                <a:schemeClr val="accent1"/>
              </a:solidFill>
              <a:latin typeface="Inter Medium"/>
              <a:ea typeface="Inter Medium"/>
              <a:cs typeface="Inter Medium"/>
              <a:sym typeface="Inter Medium"/>
            </a:endParaRPr>
          </a:p>
        </p:txBody>
      </p:sp>
      <p:pic>
        <p:nvPicPr>
          <p:cNvPr id="869" name="Google Shape;869;p81"/>
          <p:cNvPicPr preferRelativeResize="0"/>
          <p:nvPr/>
        </p:nvPicPr>
        <p:blipFill>
          <a:blip r:embed="rId3">
            <a:alphaModFix/>
          </a:blip>
          <a:stretch>
            <a:fillRect/>
          </a:stretch>
        </p:blipFill>
        <p:spPr>
          <a:xfrm>
            <a:off x="3724078" y="1810086"/>
            <a:ext cx="183081" cy="183081"/>
          </a:xfrm>
          <a:prstGeom prst="rect">
            <a:avLst/>
          </a:prstGeom>
          <a:noFill/>
          <a:ln>
            <a:noFill/>
          </a:ln>
        </p:spPr>
      </p:pic>
      <p:pic>
        <p:nvPicPr>
          <p:cNvPr id="870" name="Google Shape;870;p81"/>
          <p:cNvPicPr preferRelativeResize="0"/>
          <p:nvPr/>
        </p:nvPicPr>
        <p:blipFill>
          <a:blip r:embed="rId3">
            <a:alphaModFix/>
          </a:blip>
          <a:stretch>
            <a:fillRect/>
          </a:stretch>
        </p:blipFill>
        <p:spPr>
          <a:xfrm>
            <a:off x="3891822" y="1754172"/>
            <a:ext cx="183081" cy="183081"/>
          </a:xfrm>
          <a:prstGeom prst="rect">
            <a:avLst/>
          </a:prstGeom>
          <a:noFill/>
          <a:ln>
            <a:noFill/>
          </a:ln>
        </p:spPr>
      </p:pic>
      <p:pic>
        <p:nvPicPr>
          <p:cNvPr id="871" name="Google Shape;871;p81"/>
          <p:cNvPicPr preferRelativeResize="0"/>
          <p:nvPr/>
        </p:nvPicPr>
        <p:blipFill>
          <a:blip r:embed="rId3">
            <a:alphaModFix/>
          </a:blip>
          <a:stretch>
            <a:fillRect/>
          </a:stretch>
        </p:blipFill>
        <p:spPr>
          <a:xfrm>
            <a:off x="4059567" y="1810086"/>
            <a:ext cx="183081" cy="183081"/>
          </a:xfrm>
          <a:prstGeom prst="rect">
            <a:avLst/>
          </a:prstGeom>
          <a:noFill/>
          <a:ln>
            <a:noFill/>
          </a:ln>
        </p:spPr>
      </p:pic>
      <p:pic>
        <p:nvPicPr>
          <p:cNvPr id="872" name="Google Shape;872;p81"/>
          <p:cNvPicPr preferRelativeResize="0"/>
          <p:nvPr/>
        </p:nvPicPr>
        <p:blipFill>
          <a:blip r:embed="rId3">
            <a:alphaModFix/>
          </a:blip>
          <a:stretch>
            <a:fillRect/>
          </a:stretch>
        </p:blipFill>
        <p:spPr>
          <a:xfrm>
            <a:off x="3891822" y="1921916"/>
            <a:ext cx="183081" cy="183081"/>
          </a:xfrm>
          <a:prstGeom prst="rect">
            <a:avLst/>
          </a:prstGeom>
          <a:noFill/>
          <a:ln>
            <a:noFill/>
          </a:ln>
        </p:spPr>
      </p:pic>
      <p:cxnSp>
        <p:nvCxnSpPr>
          <p:cNvPr id="873" name="Google Shape;873;p81"/>
          <p:cNvCxnSpPr>
            <a:endCxn id="858" idx="1"/>
          </p:cNvCxnSpPr>
          <p:nvPr/>
        </p:nvCxnSpPr>
        <p:spPr>
          <a:xfrm>
            <a:off x="5484966" y="3423436"/>
            <a:ext cx="296100" cy="3870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81"/>
          <p:cNvCxnSpPr/>
          <p:nvPr/>
        </p:nvCxnSpPr>
        <p:spPr>
          <a:xfrm flipH="1">
            <a:off x="2103050" y="1987463"/>
            <a:ext cx="2364900" cy="1032300"/>
          </a:xfrm>
          <a:prstGeom prst="straightConnector1">
            <a:avLst/>
          </a:prstGeom>
          <a:noFill/>
          <a:ln cap="flat" cmpd="sng" w="9525">
            <a:solidFill>
              <a:schemeClr val="dk2"/>
            </a:solidFill>
            <a:prstDash val="solid"/>
            <a:round/>
            <a:headEnd len="med" w="med" type="oval"/>
            <a:tailEnd len="med" w="med" type="none"/>
          </a:ln>
        </p:spPr>
      </p:cxnSp>
      <p:sp>
        <p:nvSpPr>
          <p:cNvPr id="875" name="Google Shape;875;p81"/>
          <p:cNvSpPr/>
          <p:nvPr/>
        </p:nvSpPr>
        <p:spPr>
          <a:xfrm>
            <a:off x="411550" y="2241775"/>
            <a:ext cx="2006700" cy="2475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 name="Google Shape;876;p81"/>
          <p:cNvPicPr preferRelativeResize="0"/>
          <p:nvPr/>
        </p:nvPicPr>
        <p:blipFill>
          <a:blip r:embed="rId7">
            <a:alphaModFix/>
          </a:blip>
          <a:stretch>
            <a:fillRect/>
          </a:stretch>
        </p:blipFill>
        <p:spPr>
          <a:xfrm>
            <a:off x="611537" y="2444642"/>
            <a:ext cx="185489" cy="185488"/>
          </a:xfrm>
          <a:prstGeom prst="rect">
            <a:avLst/>
          </a:prstGeom>
          <a:noFill/>
          <a:ln>
            <a:noFill/>
          </a:ln>
        </p:spPr>
      </p:pic>
      <p:pic>
        <p:nvPicPr>
          <p:cNvPr id="877" name="Google Shape;877;p81"/>
          <p:cNvPicPr preferRelativeResize="0"/>
          <p:nvPr/>
        </p:nvPicPr>
        <p:blipFill>
          <a:blip r:embed="rId8">
            <a:alphaModFix/>
          </a:blip>
          <a:stretch>
            <a:fillRect/>
          </a:stretch>
        </p:blipFill>
        <p:spPr>
          <a:xfrm>
            <a:off x="590200" y="2780469"/>
            <a:ext cx="228163" cy="228162"/>
          </a:xfrm>
          <a:prstGeom prst="rect">
            <a:avLst/>
          </a:prstGeom>
          <a:noFill/>
          <a:ln>
            <a:noFill/>
          </a:ln>
        </p:spPr>
      </p:pic>
      <p:pic>
        <p:nvPicPr>
          <p:cNvPr id="878" name="Google Shape;878;p81"/>
          <p:cNvPicPr preferRelativeResize="0"/>
          <p:nvPr/>
        </p:nvPicPr>
        <p:blipFill>
          <a:blip r:embed="rId9">
            <a:alphaModFix/>
          </a:blip>
          <a:stretch>
            <a:fillRect/>
          </a:stretch>
        </p:blipFill>
        <p:spPr>
          <a:xfrm>
            <a:off x="590212" y="3830610"/>
            <a:ext cx="228163" cy="228156"/>
          </a:xfrm>
          <a:prstGeom prst="rect">
            <a:avLst/>
          </a:prstGeom>
          <a:noFill/>
          <a:ln>
            <a:noFill/>
          </a:ln>
        </p:spPr>
      </p:pic>
      <p:pic>
        <p:nvPicPr>
          <p:cNvPr id="879" name="Google Shape;879;p81"/>
          <p:cNvPicPr preferRelativeResize="0"/>
          <p:nvPr/>
        </p:nvPicPr>
        <p:blipFill>
          <a:blip r:embed="rId10">
            <a:alphaModFix/>
          </a:blip>
          <a:stretch>
            <a:fillRect/>
          </a:stretch>
        </p:blipFill>
        <p:spPr>
          <a:xfrm>
            <a:off x="590212" y="4209104"/>
            <a:ext cx="228163" cy="228146"/>
          </a:xfrm>
          <a:prstGeom prst="rect">
            <a:avLst/>
          </a:prstGeom>
          <a:noFill/>
          <a:ln>
            <a:noFill/>
          </a:ln>
        </p:spPr>
      </p:pic>
      <p:pic>
        <p:nvPicPr>
          <p:cNvPr id="880" name="Google Shape;880;p81"/>
          <p:cNvPicPr preferRelativeResize="0"/>
          <p:nvPr/>
        </p:nvPicPr>
        <p:blipFill>
          <a:blip r:embed="rId11">
            <a:alphaModFix/>
          </a:blip>
          <a:stretch>
            <a:fillRect/>
          </a:stretch>
        </p:blipFill>
        <p:spPr>
          <a:xfrm>
            <a:off x="611537" y="3158969"/>
            <a:ext cx="185489" cy="185475"/>
          </a:xfrm>
          <a:prstGeom prst="rect">
            <a:avLst/>
          </a:prstGeom>
          <a:noFill/>
          <a:ln>
            <a:noFill/>
          </a:ln>
        </p:spPr>
      </p:pic>
      <p:sp>
        <p:nvSpPr>
          <p:cNvPr id="881" name="Google Shape;881;p81"/>
          <p:cNvSpPr/>
          <p:nvPr/>
        </p:nvSpPr>
        <p:spPr>
          <a:xfrm>
            <a:off x="907875" y="2383938"/>
            <a:ext cx="1453500" cy="3069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900">
                <a:solidFill>
                  <a:schemeClr val="dk1"/>
                </a:solidFill>
                <a:latin typeface="Inter"/>
                <a:ea typeface="Inter"/>
                <a:cs typeface="Inter"/>
                <a:sym typeface="Inter"/>
              </a:rPr>
              <a:t>Discoverable</a:t>
            </a:r>
            <a:endParaRPr b="1" sz="900">
              <a:solidFill>
                <a:schemeClr val="dk1"/>
              </a:solidFill>
              <a:latin typeface="Inter"/>
              <a:ea typeface="Inter"/>
              <a:cs typeface="Inter"/>
              <a:sym typeface="Inter"/>
            </a:endParaRPr>
          </a:p>
        </p:txBody>
      </p:sp>
      <p:sp>
        <p:nvSpPr>
          <p:cNvPr id="882" name="Google Shape;882;p81"/>
          <p:cNvSpPr/>
          <p:nvPr/>
        </p:nvSpPr>
        <p:spPr>
          <a:xfrm>
            <a:off x="907875" y="2741513"/>
            <a:ext cx="1453500" cy="3069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900">
                <a:solidFill>
                  <a:schemeClr val="dk1"/>
                </a:solidFill>
                <a:latin typeface="Inter"/>
                <a:ea typeface="Inter"/>
                <a:cs typeface="Inter"/>
                <a:sym typeface="Inter"/>
              </a:rPr>
              <a:t>Addressable</a:t>
            </a:r>
            <a:endParaRPr b="1" sz="900">
              <a:solidFill>
                <a:schemeClr val="dk1"/>
              </a:solidFill>
              <a:latin typeface="Inter"/>
              <a:ea typeface="Inter"/>
              <a:cs typeface="Inter"/>
              <a:sym typeface="Inter"/>
            </a:endParaRPr>
          </a:p>
        </p:txBody>
      </p:sp>
      <p:sp>
        <p:nvSpPr>
          <p:cNvPr id="883" name="Google Shape;883;p81"/>
          <p:cNvSpPr/>
          <p:nvPr/>
        </p:nvSpPr>
        <p:spPr>
          <a:xfrm>
            <a:off x="907875" y="3099088"/>
            <a:ext cx="1453500" cy="3069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900">
                <a:solidFill>
                  <a:schemeClr val="dk1"/>
                </a:solidFill>
                <a:latin typeface="Inter"/>
                <a:ea typeface="Inter"/>
                <a:cs typeface="Inter"/>
                <a:sym typeface="Inter"/>
              </a:rPr>
              <a:t>Self-describing</a:t>
            </a:r>
            <a:endParaRPr b="1" sz="900">
              <a:solidFill>
                <a:schemeClr val="dk1"/>
              </a:solidFill>
              <a:latin typeface="Inter"/>
              <a:ea typeface="Inter"/>
              <a:cs typeface="Inter"/>
              <a:sym typeface="Inter"/>
            </a:endParaRPr>
          </a:p>
        </p:txBody>
      </p:sp>
      <p:sp>
        <p:nvSpPr>
          <p:cNvPr id="884" name="Google Shape;884;p81"/>
          <p:cNvSpPr/>
          <p:nvPr/>
        </p:nvSpPr>
        <p:spPr>
          <a:xfrm>
            <a:off x="886550" y="3814238"/>
            <a:ext cx="1453500" cy="3069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900">
                <a:solidFill>
                  <a:schemeClr val="dk1"/>
                </a:solidFill>
                <a:latin typeface="Inter"/>
                <a:ea typeface="Inter"/>
                <a:cs typeface="Inter"/>
                <a:sym typeface="Inter"/>
              </a:rPr>
              <a:t>Trustworthy</a:t>
            </a:r>
            <a:endParaRPr b="1" sz="900">
              <a:solidFill>
                <a:schemeClr val="dk1"/>
              </a:solidFill>
              <a:latin typeface="Inter"/>
              <a:ea typeface="Inter"/>
              <a:cs typeface="Inter"/>
              <a:sym typeface="Inter"/>
            </a:endParaRPr>
          </a:p>
        </p:txBody>
      </p:sp>
      <p:sp>
        <p:nvSpPr>
          <p:cNvPr id="885" name="Google Shape;885;p81"/>
          <p:cNvSpPr/>
          <p:nvPr/>
        </p:nvSpPr>
        <p:spPr>
          <a:xfrm>
            <a:off x="886550" y="4171825"/>
            <a:ext cx="1453500" cy="387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900">
                <a:solidFill>
                  <a:schemeClr val="dk1"/>
                </a:solidFill>
                <a:latin typeface="Inter"/>
                <a:ea typeface="Inter"/>
                <a:cs typeface="Inter"/>
                <a:sym typeface="Inter"/>
              </a:rPr>
              <a:t>Interoperable </a:t>
            </a:r>
            <a:r>
              <a:rPr lang="en" sz="900">
                <a:solidFill>
                  <a:schemeClr val="dk1"/>
                </a:solidFill>
                <a:latin typeface="Inter"/>
                <a:ea typeface="Inter"/>
                <a:cs typeface="Inter"/>
                <a:sym typeface="Inter"/>
              </a:rPr>
              <a:t>(governed by open standard)</a:t>
            </a:r>
            <a:endParaRPr b="1" sz="900">
              <a:solidFill>
                <a:schemeClr val="dk1"/>
              </a:solidFill>
              <a:latin typeface="Inter"/>
              <a:ea typeface="Inter"/>
              <a:cs typeface="Inter"/>
              <a:sym typeface="Inter"/>
            </a:endParaRPr>
          </a:p>
        </p:txBody>
      </p:sp>
      <p:pic>
        <p:nvPicPr>
          <p:cNvPr id="886" name="Google Shape;886;p81"/>
          <p:cNvPicPr preferRelativeResize="0"/>
          <p:nvPr/>
        </p:nvPicPr>
        <p:blipFill>
          <a:blip r:embed="rId12">
            <a:alphaModFix/>
          </a:blip>
          <a:stretch>
            <a:fillRect/>
          </a:stretch>
        </p:blipFill>
        <p:spPr>
          <a:xfrm>
            <a:off x="632874" y="3494783"/>
            <a:ext cx="185489" cy="185489"/>
          </a:xfrm>
          <a:prstGeom prst="rect">
            <a:avLst/>
          </a:prstGeom>
          <a:noFill/>
          <a:ln>
            <a:noFill/>
          </a:ln>
        </p:spPr>
      </p:pic>
      <p:sp>
        <p:nvSpPr>
          <p:cNvPr id="887" name="Google Shape;887;p81"/>
          <p:cNvSpPr/>
          <p:nvPr/>
        </p:nvSpPr>
        <p:spPr>
          <a:xfrm>
            <a:off x="886550" y="3456663"/>
            <a:ext cx="1453500" cy="3069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900">
                <a:solidFill>
                  <a:schemeClr val="dk1"/>
                </a:solidFill>
                <a:latin typeface="Inter"/>
                <a:ea typeface="Inter"/>
                <a:cs typeface="Inter"/>
                <a:sym typeface="Inter"/>
              </a:rPr>
              <a:t>Secure </a:t>
            </a:r>
            <a:r>
              <a:rPr lang="en" sz="900">
                <a:solidFill>
                  <a:schemeClr val="dk1"/>
                </a:solidFill>
                <a:latin typeface="Inter"/>
                <a:ea typeface="Inter"/>
                <a:cs typeface="Inter"/>
                <a:sym typeface="Inter"/>
              </a:rPr>
              <a:t>(governed by global access control)</a:t>
            </a:r>
            <a:endParaRPr sz="900">
              <a:solidFill>
                <a:schemeClr val="dk1"/>
              </a:solidFill>
              <a:latin typeface="Inter"/>
              <a:ea typeface="Inter"/>
              <a:cs typeface="Inter"/>
              <a:sym typeface="Inter"/>
            </a:endParaRPr>
          </a:p>
        </p:txBody>
      </p:sp>
      <p:grpSp>
        <p:nvGrpSpPr>
          <p:cNvPr id="888" name="Google Shape;888;p81"/>
          <p:cNvGrpSpPr/>
          <p:nvPr/>
        </p:nvGrpSpPr>
        <p:grpSpPr>
          <a:xfrm>
            <a:off x="2977275" y="4783688"/>
            <a:ext cx="5912325" cy="219129"/>
            <a:chOff x="691275" y="4423625"/>
            <a:chExt cx="5912325" cy="219129"/>
          </a:xfrm>
        </p:grpSpPr>
        <p:pic>
          <p:nvPicPr>
            <p:cNvPr id="889" name="Google Shape;889;p81"/>
            <p:cNvPicPr preferRelativeResize="0"/>
            <p:nvPr/>
          </p:nvPicPr>
          <p:blipFill rotWithShape="1">
            <a:blip r:embed="rId13">
              <a:alphaModFix/>
            </a:blip>
            <a:srcRect b="39284" l="0" r="0" t="51740"/>
            <a:stretch/>
          </p:blipFill>
          <p:spPr>
            <a:xfrm>
              <a:off x="691275" y="4423629"/>
              <a:ext cx="2441400" cy="219125"/>
            </a:xfrm>
            <a:prstGeom prst="rect">
              <a:avLst/>
            </a:prstGeom>
            <a:noFill/>
            <a:ln>
              <a:noFill/>
            </a:ln>
          </p:spPr>
        </p:pic>
        <p:pic>
          <p:nvPicPr>
            <p:cNvPr id="890" name="Google Shape;890;p81"/>
            <p:cNvPicPr preferRelativeResize="0"/>
            <p:nvPr/>
          </p:nvPicPr>
          <p:blipFill rotWithShape="1">
            <a:blip r:embed="rId13">
              <a:alphaModFix/>
            </a:blip>
            <a:srcRect b="39284" l="0" r="0" t="51740"/>
            <a:stretch/>
          </p:blipFill>
          <p:spPr>
            <a:xfrm>
              <a:off x="3127421" y="4423629"/>
              <a:ext cx="2441400" cy="219125"/>
            </a:xfrm>
            <a:prstGeom prst="rect">
              <a:avLst/>
            </a:prstGeom>
            <a:noFill/>
            <a:ln>
              <a:noFill/>
            </a:ln>
          </p:spPr>
        </p:pic>
        <p:pic>
          <p:nvPicPr>
            <p:cNvPr id="891" name="Google Shape;891;p81"/>
            <p:cNvPicPr preferRelativeResize="0"/>
            <p:nvPr/>
          </p:nvPicPr>
          <p:blipFill rotWithShape="1">
            <a:blip r:embed="rId13">
              <a:alphaModFix/>
            </a:blip>
            <a:srcRect b="39284" l="0" r="57578" t="51740"/>
            <a:stretch/>
          </p:blipFill>
          <p:spPr>
            <a:xfrm>
              <a:off x="5567900" y="4423625"/>
              <a:ext cx="1035700" cy="219125"/>
            </a:xfrm>
            <a:prstGeom prst="rect">
              <a:avLst/>
            </a:prstGeom>
            <a:noFill/>
            <a:ln>
              <a:noFill/>
            </a:ln>
          </p:spPr>
        </p:pic>
      </p:grpSp>
      <p:sp>
        <p:nvSpPr>
          <p:cNvPr id="892" name="Google Shape;892;p81"/>
          <p:cNvSpPr txBox="1"/>
          <p:nvPr/>
        </p:nvSpPr>
        <p:spPr>
          <a:xfrm>
            <a:off x="4591092" y="4782688"/>
            <a:ext cx="2361600" cy="2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accent1"/>
                </a:solidFill>
                <a:highlight>
                  <a:srgbClr val="FFFFFF"/>
                </a:highlight>
                <a:latin typeface="Inter"/>
                <a:ea typeface="Inter"/>
                <a:cs typeface="Inter"/>
                <a:sym typeface="Inter"/>
              </a:rPr>
              <a:t>Delivery Infrastructure</a:t>
            </a:r>
            <a:endParaRPr b="1" sz="800">
              <a:solidFill>
                <a:schemeClr val="accent1"/>
              </a:solidFill>
              <a:highlight>
                <a:srgbClr val="FFFFFF"/>
              </a:highlight>
              <a:latin typeface="Inter"/>
              <a:ea typeface="Inter"/>
              <a:cs typeface="Inter"/>
              <a:sym typeface="Inter"/>
            </a:endParaRPr>
          </a:p>
        </p:txBody>
      </p:sp>
      <p:sp>
        <p:nvSpPr>
          <p:cNvPr id="893" name="Google Shape;893;p81"/>
          <p:cNvSpPr txBox="1"/>
          <p:nvPr/>
        </p:nvSpPr>
        <p:spPr>
          <a:xfrm>
            <a:off x="8542347" y="4813636"/>
            <a:ext cx="381000" cy="153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SzPts val="1000"/>
              <a:buFont typeface="Trebuchet MS"/>
              <a:buNone/>
            </a:pPr>
            <a:fld id="{00000000-1234-1234-1234-123412341234}" type="slidenum">
              <a:rPr lang="en" sz="800">
                <a:solidFill>
                  <a:srgbClr val="666666"/>
                </a:solidFill>
                <a:latin typeface="Open Sans Light"/>
                <a:ea typeface="Open Sans Light"/>
                <a:cs typeface="Open Sans Light"/>
                <a:sym typeface="Open Sans Light"/>
              </a:rPr>
              <a:t>‹#›</a:t>
            </a:fld>
            <a:endParaRPr sz="800">
              <a:solidFill>
                <a:srgbClr val="666666"/>
              </a:solidFill>
              <a:latin typeface="Open Sans Light"/>
              <a:ea typeface="Open Sans Light"/>
              <a:cs typeface="Open Sans Light"/>
              <a:sym typeface="Open Sans Light"/>
            </a:endParaRPr>
          </a:p>
        </p:txBody>
      </p:sp>
      <p:sp>
        <p:nvSpPr>
          <p:cNvPr id="894" name="Google Shape;894;p81"/>
          <p:cNvSpPr txBox="1"/>
          <p:nvPr>
            <p:ph type="title"/>
          </p:nvPr>
        </p:nvSpPr>
        <p:spPr>
          <a:xfrm>
            <a:off x="423300" y="155375"/>
            <a:ext cx="829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Adopting Data Mesh principles to deliver more value for analytical use cases</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82"/>
          <p:cNvSpPr/>
          <p:nvPr/>
        </p:nvSpPr>
        <p:spPr>
          <a:xfrm>
            <a:off x="7039950" y="1073020"/>
            <a:ext cx="1907400" cy="145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2"/>
          <p:cNvSpPr txBox="1"/>
          <p:nvPr>
            <p:ph idx="12" type="sldNum"/>
          </p:nvPr>
        </p:nvSpPr>
        <p:spPr>
          <a:xfrm>
            <a:off x="8692056" y="4882150"/>
            <a:ext cx="302700" cy="134400"/>
          </a:xfrm>
          <a:prstGeom prst="rect">
            <a:avLst/>
          </a:prstGeom>
          <a:noFill/>
          <a:ln>
            <a:noFill/>
          </a:ln>
        </p:spPr>
        <p:txBody>
          <a:bodyPr anchorCtr="0" anchor="t" bIns="0" lIns="0" spcFirstLastPara="1" rIns="0" wrap="square" tIns="0">
            <a:normAutofit/>
          </a:bodyPr>
          <a:lstStyle/>
          <a:p>
            <a:pPr indent="0" lvl="0" marL="0" rtl="0" algn="r">
              <a:spcBef>
                <a:spcPts val="0"/>
              </a:spcBef>
              <a:spcAft>
                <a:spcPts val="0"/>
              </a:spcAft>
              <a:buClr>
                <a:srgbClr val="808184"/>
              </a:buClr>
              <a:buFont typeface="Open Sans"/>
              <a:buNone/>
            </a:pPr>
            <a:fld id="{00000000-1234-1234-1234-123412341234}" type="slidenum">
              <a:rPr lang="en"/>
              <a:t>‹#›</a:t>
            </a:fld>
            <a:endParaRPr/>
          </a:p>
        </p:txBody>
      </p:sp>
      <p:sp>
        <p:nvSpPr>
          <p:cNvPr id="901" name="Google Shape;901;p82"/>
          <p:cNvSpPr txBox="1"/>
          <p:nvPr/>
        </p:nvSpPr>
        <p:spPr>
          <a:xfrm>
            <a:off x="394250" y="280250"/>
            <a:ext cx="9144000" cy="477300"/>
          </a:xfrm>
          <a:prstGeom prst="rect">
            <a:avLst/>
          </a:prstGeom>
          <a:noFill/>
          <a:ln>
            <a:noFill/>
          </a:ln>
        </p:spPr>
        <p:txBody>
          <a:bodyPr anchorCtr="0" anchor="b" bIns="0" lIns="0" spcFirstLastPara="1" rIns="0" wrap="square" tIns="0">
            <a:noAutofit/>
          </a:bodyPr>
          <a:lstStyle/>
          <a:p>
            <a:pPr indent="0" lvl="0" marL="0" marR="0" rtl="0" algn="l">
              <a:lnSpc>
                <a:spcPct val="105000"/>
              </a:lnSpc>
              <a:spcBef>
                <a:spcPts val="0"/>
              </a:spcBef>
              <a:spcAft>
                <a:spcPts val="0"/>
              </a:spcAft>
              <a:buClr>
                <a:srgbClr val="000000"/>
              </a:buClr>
              <a:buSzPts val="2800"/>
              <a:buFont typeface="Arial"/>
              <a:buNone/>
            </a:pPr>
            <a:r>
              <a:rPr b="1" lang="en" sz="2200">
                <a:latin typeface="Bitter"/>
                <a:ea typeface="Bitter"/>
                <a:cs typeface="Bitter"/>
                <a:sym typeface="Bitter"/>
              </a:rPr>
              <a:t>Deriving business value: </a:t>
            </a:r>
            <a:r>
              <a:rPr lang="en" sz="2200">
                <a:latin typeface="Bitter"/>
                <a:ea typeface="Bitter"/>
                <a:cs typeface="Bitter"/>
                <a:sym typeface="Bitter"/>
              </a:rPr>
              <a:t>Closing the feedback loop</a:t>
            </a:r>
            <a:endParaRPr i="0" sz="2200" u="none" cap="none" strike="noStrike">
              <a:latin typeface="Bitter"/>
              <a:ea typeface="Bitter"/>
              <a:cs typeface="Bitter"/>
              <a:sym typeface="Bitter"/>
            </a:endParaRPr>
          </a:p>
        </p:txBody>
      </p:sp>
      <p:grpSp>
        <p:nvGrpSpPr>
          <p:cNvPr id="902" name="Google Shape;902;p82"/>
          <p:cNvGrpSpPr/>
          <p:nvPr/>
        </p:nvGrpSpPr>
        <p:grpSpPr>
          <a:xfrm>
            <a:off x="177056" y="1373104"/>
            <a:ext cx="1015398" cy="1320788"/>
            <a:chOff x="613892" y="1592407"/>
            <a:chExt cx="1083900" cy="1588249"/>
          </a:xfrm>
        </p:grpSpPr>
        <p:sp>
          <p:nvSpPr>
            <p:cNvPr id="903" name="Google Shape;903;p82"/>
            <p:cNvSpPr/>
            <p:nvPr/>
          </p:nvSpPr>
          <p:spPr>
            <a:xfrm>
              <a:off x="681268" y="1592407"/>
              <a:ext cx="879000" cy="1028700"/>
            </a:xfrm>
            <a:prstGeom prst="roundRect">
              <a:avLst>
                <a:gd fmla="val 9791"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p:txBody>
        </p:sp>
        <p:sp>
          <p:nvSpPr>
            <p:cNvPr id="904" name="Google Shape;904;p82"/>
            <p:cNvSpPr txBox="1"/>
            <p:nvPr/>
          </p:nvSpPr>
          <p:spPr>
            <a:xfrm>
              <a:off x="613892" y="2551256"/>
              <a:ext cx="1083900" cy="62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Inter"/>
                  <a:ea typeface="Inter"/>
                  <a:cs typeface="Inter"/>
                  <a:sym typeface="Inter"/>
                </a:rPr>
                <a:t>Business Platform</a:t>
              </a:r>
              <a:endParaRPr b="1" sz="1100">
                <a:latin typeface="Inter"/>
                <a:ea typeface="Inter"/>
                <a:cs typeface="Inter"/>
                <a:sym typeface="Inter"/>
              </a:endParaRPr>
            </a:p>
          </p:txBody>
        </p:sp>
      </p:grpSp>
      <p:sp>
        <p:nvSpPr>
          <p:cNvPr id="905" name="Google Shape;905;p82"/>
          <p:cNvSpPr/>
          <p:nvPr/>
        </p:nvSpPr>
        <p:spPr>
          <a:xfrm>
            <a:off x="1565775" y="1373100"/>
            <a:ext cx="1104600" cy="85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Batch and Stream based ingestion</a:t>
            </a:r>
            <a:endParaRPr sz="1000">
              <a:solidFill>
                <a:schemeClr val="dk1"/>
              </a:solidFill>
              <a:latin typeface="Inter"/>
              <a:ea typeface="Inter"/>
              <a:cs typeface="Inter"/>
              <a:sym typeface="Inter"/>
            </a:endParaRPr>
          </a:p>
        </p:txBody>
      </p:sp>
      <p:cxnSp>
        <p:nvCxnSpPr>
          <p:cNvPr id="906" name="Google Shape;906;p82"/>
          <p:cNvCxnSpPr>
            <a:stCxn id="903" idx="3"/>
            <a:endCxn id="905" idx="1"/>
          </p:cNvCxnSpPr>
          <p:nvPr/>
        </p:nvCxnSpPr>
        <p:spPr>
          <a:xfrm>
            <a:off x="1063621" y="1800838"/>
            <a:ext cx="502200" cy="0"/>
          </a:xfrm>
          <a:prstGeom prst="straightConnector1">
            <a:avLst/>
          </a:prstGeom>
          <a:noFill/>
          <a:ln cap="flat" cmpd="sng" w="9525">
            <a:solidFill>
              <a:schemeClr val="dk2"/>
            </a:solidFill>
            <a:prstDash val="solid"/>
            <a:round/>
            <a:headEnd len="med" w="med" type="none"/>
            <a:tailEnd len="med" w="med" type="triangle"/>
          </a:ln>
        </p:spPr>
      </p:cxnSp>
      <p:sp>
        <p:nvSpPr>
          <p:cNvPr id="907" name="Google Shape;907;p82"/>
          <p:cNvSpPr/>
          <p:nvPr/>
        </p:nvSpPr>
        <p:spPr>
          <a:xfrm>
            <a:off x="3043675" y="1176125"/>
            <a:ext cx="2012700" cy="13956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Inter"/>
              <a:ea typeface="Inter"/>
              <a:cs typeface="Inter"/>
              <a:sym typeface="Inter"/>
            </a:endParaRPr>
          </a:p>
        </p:txBody>
      </p:sp>
      <p:sp>
        <p:nvSpPr>
          <p:cNvPr id="908" name="Google Shape;908;p82"/>
          <p:cNvSpPr/>
          <p:nvPr/>
        </p:nvSpPr>
        <p:spPr>
          <a:xfrm>
            <a:off x="3315133" y="1484065"/>
            <a:ext cx="1520700" cy="1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Inter"/>
                <a:ea typeface="Inter"/>
                <a:cs typeface="Inter"/>
                <a:sym typeface="Inter"/>
              </a:rPr>
              <a:t>Data source 1</a:t>
            </a:r>
            <a:endParaRPr sz="700">
              <a:latin typeface="Inter"/>
              <a:ea typeface="Inter"/>
              <a:cs typeface="Inter"/>
              <a:sym typeface="Inter"/>
            </a:endParaRPr>
          </a:p>
        </p:txBody>
      </p:sp>
      <p:sp>
        <p:nvSpPr>
          <p:cNvPr id="909" name="Google Shape;909;p82"/>
          <p:cNvSpPr/>
          <p:nvPr/>
        </p:nvSpPr>
        <p:spPr>
          <a:xfrm>
            <a:off x="3315133" y="1695707"/>
            <a:ext cx="1520700" cy="1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Inter"/>
                <a:ea typeface="Inter"/>
                <a:cs typeface="Inter"/>
                <a:sym typeface="Inter"/>
              </a:rPr>
              <a:t>Data source 2</a:t>
            </a:r>
            <a:endParaRPr sz="700">
              <a:latin typeface="Inter"/>
              <a:ea typeface="Inter"/>
              <a:cs typeface="Inter"/>
              <a:sym typeface="Inter"/>
            </a:endParaRPr>
          </a:p>
        </p:txBody>
      </p:sp>
      <p:sp>
        <p:nvSpPr>
          <p:cNvPr id="910" name="Google Shape;910;p82"/>
          <p:cNvSpPr/>
          <p:nvPr/>
        </p:nvSpPr>
        <p:spPr>
          <a:xfrm>
            <a:off x="3315133" y="1947370"/>
            <a:ext cx="1520700" cy="1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Inter"/>
                <a:ea typeface="Inter"/>
                <a:cs typeface="Inter"/>
                <a:sym typeface="Inter"/>
              </a:rPr>
              <a:t>…</a:t>
            </a:r>
            <a:endParaRPr sz="800">
              <a:latin typeface="Inter"/>
              <a:ea typeface="Inter"/>
              <a:cs typeface="Inter"/>
              <a:sym typeface="Inter"/>
            </a:endParaRPr>
          </a:p>
        </p:txBody>
      </p:sp>
      <p:cxnSp>
        <p:nvCxnSpPr>
          <p:cNvPr id="911" name="Google Shape;911;p82"/>
          <p:cNvCxnSpPr>
            <a:stCxn id="905" idx="3"/>
            <a:endCxn id="908" idx="1"/>
          </p:cNvCxnSpPr>
          <p:nvPr/>
        </p:nvCxnSpPr>
        <p:spPr>
          <a:xfrm flipH="1" rot="10800000">
            <a:off x="2670375" y="1549650"/>
            <a:ext cx="644700" cy="251100"/>
          </a:xfrm>
          <a:prstGeom prst="straightConnector1">
            <a:avLst/>
          </a:prstGeom>
          <a:noFill/>
          <a:ln cap="flat" cmpd="sng" w="9525">
            <a:solidFill>
              <a:schemeClr val="dk2"/>
            </a:solidFill>
            <a:prstDash val="solid"/>
            <a:round/>
            <a:headEnd len="med" w="med" type="none"/>
            <a:tailEnd len="med" w="med" type="triangle"/>
          </a:ln>
        </p:spPr>
      </p:cxnSp>
      <p:cxnSp>
        <p:nvCxnSpPr>
          <p:cNvPr id="912" name="Google Shape;912;p82"/>
          <p:cNvCxnSpPr>
            <a:stCxn id="905" idx="3"/>
            <a:endCxn id="909" idx="1"/>
          </p:cNvCxnSpPr>
          <p:nvPr/>
        </p:nvCxnSpPr>
        <p:spPr>
          <a:xfrm flipH="1" rot="10800000">
            <a:off x="2670375" y="1761450"/>
            <a:ext cx="644700" cy="39300"/>
          </a:xfrm>
          <a:prstGeom prst="straightConnector1">
            <a:avLst/>
          </a:prstGeom>
          <a:noFill/>
          <a:ln cap="flat" cmpd="sng" w="9525">
            <a:solidFill>
              <a:schemeClr val="dk2"/>
            </a:solidFill>
            <a:prstDash val="solid"/>
            <a:round/>
            <a:headEnd len="med" w="med" type="none"/>
            <a:tailEnd len="med" w="med" type="triangle"/>
          </a:ln>
        </p:spPr>
      </p:cxnSp>
      <p:cxnSp>
        <p:nvCxnSpPr>
          <p:cNvPr id="913" name="Google Shape;913;p82"/>
          <p:cNvCxnSpPr>
            <a:stCxn id="905" idx="3"/>
            <a:endCxn id="910" idx="1"/>
          </p:cNvCxnSpPr>
          <p:nvPr/>
        </p:nvCxnSpPr>
        <p:spPr>
          <a:xfrm>
            <a:off x="2670375" y="1800750"/>
            <a:ext cx="644700" cy="212400"/>
          </a:xfrm>
          <a:prstGeom prst="straightConnector1">
            <a:avLst/>
          </a:prstGeom>
          <a:noFill/>
          <a:ln cap="flat" cmpd="sng" w="9525">
            <a:solidFill>
              <a:schemeClr val="dk2"/>
            </a:solidFill>
            <a:prstDash val="solid"/>
            <a:round/>
            <a:headEnd len="med" w="med" type="none"/>
            <a:tailEnd len="med" w="med" type="triangle"/>
          </a:ln>
        </p:spPr>
      </p:cxnSp>
      <p:sp>
        <p:nvSpPr>
          <p:cNvPr id="914" name="Google Shape;914;p82"/>
          <p:cNvSpPr txBox="1"/>
          <p:nvPr/>
        </p:nvSpPr>
        <p:spPr>
          <a:xfrm>
            <a:off x="3528924" y="2084793"/>
            <a:ext cx="1104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Inter"/>
                <a:ea typeface="Inter"/>
                <a:cs typeface="Inter"/>
                <a:sym typeface="Inter"/>
              </a:rPr>
              <a:t>Data Platform</a:t>
            </a:r>
            <a:endParaRPr b="1" sz="1100">
              <a:latin typeface="Inter"/>
              <a:ea typeface="Inter"/>
              <a:cs typeface="Inter"/>
              <a:sym typeface="Inter"/>
            </a:endParaRPr>
          </a:p>
        </p:txBody>
      </p:sp>
      <p:grpSp>
        <p:nvGrpSpPr>
          <p:cNvPr id="915" name="Google Shape;915;p82"/>
          <p:cNvGrpSpPr/>
          <p:nvPr/>
        </p:nvGrpSpPr>
        <p:grpSpPr>
          <a:xfrm>
            <a:off x="6976980" y="1295846"/>
            <a:ext cx="1104610" cy="1256121"/>
            <a:chOff x="7083879" y="1519613"/>
            <a:chExt cx="1312200" cy="1918035"/>
          </a:xfrm>
        </p:grpSpPr>
        <p:sp>
          <p:nvSpPr>
            <p:cNvPr id="916" name="Google Shape;916;p82"/>
            <p:cNvSpPr/>
            <p:nvPr/>
          </p:nvSpPr>
          <p:spPr>
            <a:xfrm>
              <a:off x="7263393" y="1519613"/>
              <a:ext cx="879000" cy="1135800"/>
            </a:xfrm>
            <a:prstGeom prst="roundRect">
              <a:avLst>
                <a:gd fmla="val 9791"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p:txBody>
        </p:sp>
        <p:sp>
          <p:nvSpPr>
            <p:cNvPr id="917" name="Google Shape;917;p82"/>
            <p:cNvSpPr txBox="1"/>
            <p:nvPr/>
          </p:nvSpPr>
          <p:spPr>
            <a:xfrm>
              <a:off x="7083879" y="2685548"/>
              <a:ext cx="1312200" cy="75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Inter"/>
                  <a:ea typeface="Inter"/>
                  <a:cs typeface="Inter"/>
                  <a:sym typeface="Inter"/>
                </a:rPr>
                <a:t>External Partners</a:t>
              </a:r>
              <a:endParaRPr b="1" sz="1000">
                <a:latin typeface="Inter"/>
                <a:ea typeface="Inter"/>
                <a:cs typeface="Inter"/>
                <a:sym typeface="Inter"/>
              </a:endParaRPr>
            </a:p>
          </p:txBody>
        </p:sp>
      </p:grpSp>
      <p:sp>
        <p:nvSpPr>
          <p:cNvPr id="918" name="Google Shape;918;p82"/>
          <p:cNvSpPr/>
          <p:nvPr/>
        </p:nvSpPr>
        <p:spPr>
          <a:xfrm>
            <a:off x="5400000" y="1348451"/>
            <a:ext cx="1233300" cy="855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Consumption via analytic tools or API or file based</a:t>
            </a:r>
            <a:endParaRPr sz="1000">
              <a:solidFill>
                <a:schemeClr val="dk1"/>
              </a:solidFill>
              <a:latin typeface="Inter"/>
              <a:ea typeface="Inter"/>
              <a:cs typeface="Inter"/>
              <a:sym typeface="Inter"/>
            </a:endParaRPr>
          </a:p>
        </p:txBody>
      </p:sp>
      <p:cxnSp>
        <p:nvCxnSpPr>
          <p:cNvPr id="919" name="Google Shape;919;p82"/>
          <p:cNvCxnSpPr>
            <a:stCxn id="908" idx="3"/>
          </p:cNvCxnSpPr>
          <p:nvPr/>
        </p:nvCxnSpPr>
        <p:spPr>
          <a:xfrm>
            <a:off x="4835833" y="1549765"/>
            <a:ext cx="579300" cy="84900"/>
          </a:xfrm>
          <a:prstGeom prst="straightConnector1">
            <a:avLst/>
          </a:prstGeom>
          <a:noFill/>
          <a:ln cap="flat" cmpd="sng" w="9525">
            <a:solidFill>
              <a:schemeClr val="dk2"/>
            </a:solidFill>
            <a:prstDash val="solid"/>
            <a:round/>
            <a:headEnd len="med" w="med" type="none"/>
            <a:tailEnd len="med" w="med" type="triangle"/>
          </a:ln>
        </p:spPr>
      </p:cxnSp>
      <p:cxnSp>
        <p:nvCxnSpPr>
          <p:cNvPr id="920" name="Google Shape;920;p82"/>
          <p:cNvCxnSpPr>
            <a:stCxn id="909" idx="3"/>
            <a:endCxn id="918" idx="1"/>
          </p:cNvCxnSpPr>
          <p:nvPr/>
        </p:nvCxnSpPr>
        <p:spPr>
          <a:xfrm>
            <a:off x="4835833" y="1761407"/>
            <a:ext cx="564300" cy="14700"/>
          </a:xfrm>
          <a:prstGeom prst="straightConnector1">
            <a:avLst/>
          </a:prstGeom>
          <a:noFill/>
          <a:ln cap="flat" cmpd="sng" w="9525">
            <a:solidFill>
              <a:schemeClr val="dk2"/>
            </a:solidFill>
            <a:prstDash val="solid"/>
            <a:round/>
            <a:headEnd len="med" w="med" type="none"/>
            <a:tailEnd len="med" w="med" type="triangle"/>
          </a:ln>
        </p:spPr>
      </p:cxnSp>
      <p:cxnSp>
        <p:nvCxnSpPr>
          <p:cNvPr id="921" name="Google Shape;921;p82"/>
          <p:cNvCxnSpPr>
            <a:stCxn id="910" idx="3"/>
          </p:cNvCxnSpPr>
          <p:nvPr/>
        </p:nvCxnSpPr>
        <p:spPr>
          <a:xfrm flipH="1" rot="10800000">
            <a:off x="4835833" y="1889170"/>
            <a:ext cx="589500" cy="123900"/>
          </a:xfrm>
          <a:prstGeom prst="straightConnector1">
            <a:avLst/>
          </a:prstGeom>
          <a:noFill/>
          <a:ln cap="flat" cmpd="sng" w="9525">
            <a:solidFill>
              <a:schemeClr val="dk2"/>
            </a:solidFill>
            <a:prstDash val="solid"/>
            <a:round/>
            <a:headEnd len="med" w="med" type="none"/>
            <a:tailEnd len="med" w="med" type="triangle"/>
          </a:ln>
        </p:spPr>
      </p:cxnSp>
      <p:sp>
        <p:nvSpPr>
          <p:cNvPr id="922" name="Google Shape;922;p82"/>
          <p:cNvSpPr/>
          <p:nvPr/>
        </p:nvSpPr>
        <p:spPr>
          <a:xfrm>
            <a:off x="3161650" y="3364600"/>
            <a:ext cx="1839000" cy="64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solidFill>
                  <a:schemeClr val="dk2"/>
                </a:solidFill>
                <a:latin typeface="Inter"/>
                <a:ea typeface="Inter"/>
                <a:cs typeface="Inter"/>
                <a:sym typeface="Inter"/>
              </a:rPr>
              <a:t>Data driven business insights</a:t>
            </a:r>
            <a:endParaRPr i="1" sz="1100">
              <a:solidFill>
                <a:schemeClr val="dk2"/>
              </a:solidFill>
              <a:latin typeface="Inter"/>
              <a:ea typeface="Inter"/>
              <a:cs typeface="Inter"/>
              <a:sym typeface="Inter"/>
            </a:endParaRPr>
          </a:p>
        </p:txBody>
      </p:sp>
      <p:sp>
        <p:nvSpPr>
          <p:cNvPr id="923" name="Google Shape;923;p82"/>
          <p:cNvSpPr txBox="1"/>
          <p:nvPr/>
        </p:nvSpPr>
        <p:spPr>
          <a:xfrm>
            <a:off x="1813630" y="2080863"/>
            <a:ext cx="918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nter"/>
              <a:ea typeface="Inter"/>
              <a:cs typeface="Inter"/>
              <a:sym typeface="Inter"/>
            </a:endParaRPr>
          </a:p>
        </p:txBody>
      </p:sp>
      <p:cxnSp>
        <p:nvCxnSpPr>
          <p:cNvPr id="924" name="Google Shape;924;p82"/>
          <p:cNvCxnSpPr>
            <a:endCxn id="922" idx="3"/>
          </p:cNvCxnSpPr>
          <p:nvPr/>
        </p:nvCxnSpPr>
        <p:spPr>
          <a:xfrm flipH="1">
            <a:off x="5000650" y="2534800"/>
            <a:ext cx="3065700" cy="1152900"/>
          </a:xfrm>
          <a:prstGeom prst="bentConnector3">
            <a:avLst>
              <a:gd fmla="val 1" name="adj1"/>
            </a:avLst>
          </a:prstGeom>
          <a:noFill/>
          <a:ln cap="flat" cmpd="sng" w="9525">
            <a:solidFill>
              <a:schemeClr val="dk2"/>
            </a:solidFill>
            <a:prstDash val="solid"/>
            <a:round/>
            <a:headEnd len="med" w="med" type="none"/>
            <a:tailEnd len="med" w="med" type="triangle"/>
          </a:ln>
        </p:spPr>
      </p:cxnSp>
      <p:sp>
        <p:nvSpPr>
          <p:cNvPr id="925" name="Google Shape;925;p82"/>
          <p:cNvSpPr/>
          <p:nvPr/>
        </p:nvSpPr>
        <p:spPr>
          <a:xfrm>
            <a:off x="8066350" y="1299837"/>
            <a:ext cx="739200" cy="692700"/>
          </a:xfrm>
          <a:prstGeom prst="roundRect">
            <a:avLst>
              <a:gd fmla="val 9791"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p:txBody>
      </p:sp>
      <p:sp>
        <p:nvSpPr>
          <p:cNvPr id="926" name="Google Shape;926;p82"/>
          <p:cNvSpPr txBox="1"/>
          <p:nvPr/>
        </p:nvSpPr>
        <p:spPr>
          <a:xfrm>
            <a:off x="7755609" y="2061706"/>
            <a:ext cx="122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Inter"/>
                <a:ea typeface="Inter"/>
                <a:cs typeface="Inter"/>
                <a:sym typeface="Inter"/>
              </a:rPr>
              <a:t>Internal Research Team</a:t>
            </a:r>
            <a:endParaRPr b="1" sz="1000">
              <a:latin typeface="Inter"/>
              <a:ea typeface="Inter"/>
              <a:cs typeface="Inter"/>
              <a:sym typeface="Inter"/>
            </a:endParaRPr>
          </a:p>
        </p:txBody>
      </p:sp>
      <p:cxnSp>
        <p:nvCxnSpPr>
          <p:cNvPr id="927" name="Google Shape;927;p82"/>
          <p:cNvCxnSpPr>
            <a:stCxn id="922" idx="1"/>
            <a:endCxn id="904" idx="2"/>
          </p:cNvCxnSpPr>
          <p:nvPr/>
        </p:nvCxnSpPr>
        <p:spPr>
          <a:xfrm rot="10800000">
            <a:off x="684850" y="2693800"/>
            <a:ext cx="2476800" cy="993900"/>
          </a:xfrm>
          <a:prstGeom prst="bentConnector2">
            <a:avLst/>
          </a:prstGeom>
          <a:noFill/>
          <a:ln cap="flat" cmpd="sng" w="9525">
            <a:solidFill>
              <a:schemeClr val="dk2"/>
            </a:solidFill>
            <a:prstDash val="solid"/>
            <a:round/>
            <a:headEnd len="med" w="med" type="none"/>
            <a:tailEnd len="med" w="med" type="triangle"/>
          </a:ln>
        </p:spPr>
      </p:cxnSp>
      <p:sp>
        <p:nvSpPr>
          <p:cNvPr id="928" name="Google Shape;928;p82"/>
          <p:cNvSpPr/>
          <p:nvPr/>
        </p:nvSpPr>
        <p:spPr>
          <a:xfrm>
            <a:off x="8138400" y="1424375"/>
            <a:ext cx="463806" cy="513540"/>
          </a:xfrm>
          <a:prstGeom prst="lightningBol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2"/>
          <p:cNvSpPr/>
          <p:nvPr/>
        </p:nvSpPr>
        <p:spPr>
          <a:xfrm>
            <a:off x="394250" y="1573700"/>
            <a:ext cx="463800" cy="476400"/>
          </a:xfrm>
          <a:prstGeom prst="cube">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2"/>
          <p:cNvSpPr/>
          <p:nvPr/>
        </p:nvSpPr>
        <p:spPr>
          <a:xfrm>
            <a:off x="7242000" y="1373100"/>
            <a:ext cx="529800" cy="477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1" name="Google Shape;931;p82"/>
          <p:cNvCxnSpPr>
            <a:stCxn id="918" idx="3"/>
          </p:cNvCxnSpPr>
          <p:nvPr/>
        </p:nvCxnSpPr>
        <p:spPr>
          <a:xfrm>
            <a:off x="6633300" y="1776101"/>
            <a:ext cx="384300" cy="0"/>
          </a:xfrm>
          <a:prstGeom prst="straightConnector1">
            <a:avLst/>
          </a:prstGeom>
          <a:noFill/>
          <a:ln cap="flat" cmpd="sng" w="9525">
            <a:solidFill>
              <a:schemeClr val="dk2"/>
            </a:solidFill>
            <a:prstDash val="solid"/>
            <a:round/>
            <a:headEnd len="med" w="med" type="none"/>
            <a:tailEnd len="med" w="med" type="triangle"/>
          </a:ln>
        </p:spPr>
      </p:cxnSp>
      <p:sp>
        <p:nvSpPr>
          <p:cNvPr id="932" name="Google Shape;932;p82"/>
          <p:cNvSpPr txBox="1"/>
          <p:nvPr/>
        </p:nvSpPr>
        <p:spPr>
          <a:xfrm>
            <a:off x="7110550" y="1034400"/>
            <a:ext cx="169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Inter"/>
                <a:ea typeface="Inter"/>
                <a:cs typeface="Inter"/>
                <a:sym typeface="Inter"/>
              </a:rPr>
              <a:t>Consumer Teams</a:t>
            </a:r>
            <a:endParaRPr b="1" sz="1000">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200"/>
              <a:t>Self-serve data for </a:t>
            </a:r>
            <a:r>
              <a:rPr lang="en" sz="2200"/>
              <a:t>analytics</a:t>
            </a:r>
            <a:r>
              <a:rPr lang="en" sz="2200"/>
              <a:t>: key success metrics achieved</a:t>
            </a:r>
            <a:endParaRPr sz="2200"/>
          </a:p>
        </p:txBody>
      </p:sp>
      <p:sp>
        <p:nvSpPr>
          <p:cNvPr id="938" name="Google Shape;938;p83"/>
          <p:cNvSpPr/>
          <p:nvPr/>
        </p:nvSpPr>
        <p:spPr>
          <a:xfrm>
            <a:off x="368950" y="1061100"/>
            <a:ext cx="2758800" cy="1182000"/>
          </a:xfrm>
          <a:prstGeom prst="roundRect">
            <a:avLst>
              <a:gd fmla="val 0" name="adj"/>
            </a:avLst>
          </a:prstGeom>
          <a:solidFill>
            <a:schemeClr val="accent1"/>
          </a:solidFill>
          <a:ln>
            <a:noFill/>
          </a:ln>
        </p:spPr>
        <p:txBody>
          <a:bodyPr anchorCtr="0" anchor="t" bIns="58925" lIns="58925" spcFirstLastPara="1" rIns="58925" wrap="square" tIns="58925">
            <a:noAutofit/>
          </a:bodyPr>
          <a:lstStyle/>
          <a:p>
            <a:pPr indent="0" lvl="0" marL="0" rtl="0" algn="l">
              <a:spcBef>
                <a:spcPts val="0"/>
              </a:spcBef>
              <a:spcAft>
                <a:spcPts val="0"/>
              </a:spcAft>
              <a:buNone/>
            </a:pPr>
            <a:r>
              <a:rPr b="1" lang="en" sz="2100">
                <a:solidFill>
                  <a:schemeClr val="accent2"/>
                </a:solidFill>
                <a:latin typeface="Inter"/>
                <a:ea typeface="Inter"/>
                <a:cs typeface="Inter"/>
                <a:sym typeface="Inter"/>
              </a:rPr>
              <a:t>~ 95%</a:t>
            </a:r>
            <a:endParaRPr b="1" sz="2100">
              <a:solidFill>
                <a:schemeClr val="accent2"/>
              </a:solidFill>
              <a:latin typeface="Inter"/>
              <a:ea typeface="Inter"/>
              <a:cs typeface="Inter"/>
              <a:sym typeface="Inter"/>
            </a:endParaRPr>
          </a:p>
          <a:p>
            <a:pPr indent="0" lvl="0" marL="0" rtl="0" algn="l">
              <a:spcBef>
                <a:spcPts val="0"/>
              </a:spcBef>
              <a:spcAft>
                <a:spcPts val="0"/>
              </a:spcAft>
              <a:buClr>
                <a:schemeClr val="lt1"/>
              </a:buClr>
              <a:buSzPts val="1400"/>
              <a:buFont typeface="Open Sans ExtraBold"/>
              <a:buNone/>
            </a:pPr>
            <a:r>
              <a:t/>
            </a:r>
            <a:endParaRPr b="1" sz="2300">
              <a:solidFill>
                <a:schemeClr val="accent2"/>
              </a:solidFill>
              <a:latin typeface="Inter"/>
              <a:ea typeface="Inter"/>
              <a:cs typeface="Inter"/>
              <a:sym typeface="Inter"/>
            </a:endParaRPr>
          </a:p>
          <a:p>
            <a:pPr indent="0" lvl="0" marL="0" rtl="0" algn="l">
              <a:spcBef>
                <a:spcPts val="0"/>
              </a:spcBef>
              <a:spcAft>
                <a:spcPts val="0"/>
              </a:spcAft>
              <a:buClr>
                <a:schemeClr val="lt1"/>
              </a:buClr>
              <a:buSzPts val="1400"/>
              <a:buFont typeface="Open Sans ExtraBold"/>
              <a:buNone/>
            </a:pPr>
            <a:r>
              <a:rPr b="1" lang="en" sz="1300">
                <a:solidFill>
                  <a:schemeClr val="lt1"/>
                </a:solidFill>
                <a:latin typeface="Inter"/>
                <a:ea typeface="Inter"/>
                <a:cs typeface="Inter"/>
                <a:sym typeface="Inter"/>
              </a:rPr>
              <a:t>Re-identification risk reduction</a:t>
            </a:r>
            <a:endParaRPr b="1" sz="1300">
              <a:solidFill>
                <a:schemeClr val="lt1"/>
              </a:solidFill>
              <a:latin typeface="Inter"/>
              <a:ea typeface="Inter"/>
              <a:cs typeface="Inter"/>
              <a:sym typeface="Inter"/>
            </a:endParaRPr>
          </a:p>
          <a:p>
            <a:pPr indent="0" lvl="0" marL="0" rtl="0" algn="l">
              <a:lnSpc>
                <a:spcPct val="115000"/>
              </a:lnSpc>
              <a:spcBef>
                <a:spcPts val="600"/>
              </a:spcBef>
              <a:spcAft>
                <a:spcPts val="1000"/>
              </a:spcAft>
              <a:buNone/>
            </a:pPr>
            <a:r>
              <a:t/>
            </a:r>
            <a:endParaRPr b="1" sz="3500">
              <a:solidFill>
                <a:schemeClr val="lt1"/>
              </a:solidFill>
              <a:latin typeface="Inter"/>
              <a:ea typeface="Inter"/>
              <a:cs typeface="Inter"/>
              <a:sym typeface="Inter"/>
            </a:endParaRPr>
          </a:p>
        </p:txBody>
      </p:sp>
      <p:sp>
        <p:nvSpPr>
          <p:cNvPr id="939" name="Google Shape;939;p83"/>
          <p:cNvSpPr/>
          <p:nvPr/>
        </p:nvSpPr>
        <p:spPr>
          <a:xfrm>
            <a:off x="3192075" y="1061100"/>
            <a:ext cx="2758800" cy="1182000"/>
          </a:xfrm>
          <a:prstGeom prst="roundRect">
            <a:avLst>
              <a:gd fmla="val 0" name="adj"/>
            </a:avLst>
          </a:prstGeom>
          <a:solidFill>
            <a:schemeClr val="accent1"/>
          </a:solidFill>
          <a:ln>
            <a:noFill/>
          </a:ln>
        </p:spPr>
        <p:txBody>
          <a:bodyPr anchorCtr="0" anchor="t" bIns="58925" lIns="58925" spcFirstLastPara="1" rIns="58925" wrap="square" tIns="58925">
            <a:noAutofit/>
          </a:bodyPr>
          <a:lstStyle/>
          <a:p>
            <a:pPr indent="0" lvl="0" marL="0" rtl="0" algn="l">
              <a:spcBef>
                <a:spcPts val="0"/>
              </a:spcBef>
              <a:spcAft>
                <a:spcPts val="0"/>
              </a:spcAft>
              <a:buClr>
                <a:schemeClr val="lt1"/>
              </a:buClr>
              <a:buSzPts val="1400"/>
              <a:buFont typeface="Open Sans ExtraBold"/>
              <a:buNone/>
            </a:pPr>
            <a:r>
              <a:rPr b="1" lang="en" sz="2100">
                <a:solidFill>
                  <a:schemeClr val="accent2"/>
                </a:solidFill>
                <a:latin typeface="Inter"/>
                <a:ea typeface="Inter"/>
                <a:cs typeface="Inter"/>
                <a:sym typeface="Inter"/>
              </a:rPr>
              <a:t>3 Weeks to few minutes</a:t>
            </a:r>
            <a:endParaRPr b="1" sz="2100">
              <a:solidFill>
                <a:schemeClr val="accent2"/>
              </a:solidFill>
              <a:latin typeface="Inter"/>
              <a:ea typeface="Inter"/>
              <a:cs typeface="Inter"/>
              <a:sym typeface="Inter"/>
            </a:endParaRPr>
          </a:p>
          <a:p>
            <a:pPr indent="0" lvl="0" marL="0" rtl="0" algn="l">
              <a:spcBef>
                <a:spcPts val="0"/>
              </a:spcBef>
              <a:spcAft>
                <a:spcPts val="0"/>
              </a:spcAft>
              <a:buClr>
                <a:schemeClr val="lt1"/>
              </a:buClr>
              <a:buSzPts val="1400"/>
              <a:buFont typeface="Open Sans ExtraBold"/>
              <a:buNone/>
            </a:pPr>
            <a:r>
              <a:rPr b="1" lang="en" sz="1300">
                <a:solidFill>
                  <a:schemeClr val="lt1"/>
                </a:solidFill>
                <a:latin typeface="Inter"/>
                <a:ea typeface="Inter"/>
                <a:cs typeface="Inter"/>
                <a:sym typeface="Inter"/>
              </a:rPr>
              <a:t>Reduction in user onboarding process</a:t>
            </a:r>
            <a:endParaRPr b="1" sz="1900">
              <a:solidFill>
                <a:schemeClr val="accent2"/>
              </a:solidFill>
              <a:latin typeface="Inter"/>
              <a:ea typeface="Inter"/>
              <a:cs typeface="Inter"/>
              <a:sym typeface="Inter"/>
            </a:endParaRPr>
          </a:p>
          <a:p>
            <a:pPr indent="0" lvl="0" marL="0" rtl="0" algn="l">
              <a:spcBef>
                <a:spcPts val="0"/>
              </a:spcBef>
              <a:spcAft>
                <a:spcPts val="0"/>
              </a:spcAft>
              <a:buClr>
                <a:schemeClr val="lt1"/>
              </a:buClr>
              <a:buSzPts val="900"/>
              <a:buFont typeface="Open Sans Light"/>
              <a:buNone/>
            </a:pPr>
            <a:r>
              <a:t/>
            </a:r>
            <a:endParaRPr b="1" sz="500">
              <a:solidFill>
                <a:schemeClr val="lt1"/>
              </a:solidFill>
              <a:latin typeface="Inter"/>
              <a:ea typeface="Inter"/>
              <a:cs typeface="Inter"/>
              <a:sym typeface="Inter"/>
            </a:endParaRPr>
          </a:p>
          <a:p>
            <a:pPr indent="0" lvl="0" marL="0" rtl="0" algn="l">
              <a:lnSpc>
                <a:spcPct val="115000"/>
              </a:lnSpc>
              <a:spcBef>
                <a:spcPts val="0"/>
              </a:spcBef>
              <a:spcAft>
                <a:spcPts val="1000"/>
              </a:spcAft>
              <a:buNone/>
            </a:pPr>
            <a:r>
              <a:t/>
            </a:r>
            <a:endParaRPr b="1" sz="3000">
              <a:solidFill>
                <a:schemeClr val="lt1"/>
              </a:solidFill>
              <a:latin typeface="Inter"/>
              <a:ea typeface="Inter"/>
              <a:cs typeface="Inter"/>
              <a:sym typeface="Inter"/>
            </a:endParaRPr>
          </a:p>
        </p:txBody>
      </p:sp>
      <p:sp>
        <p:nvSpPr>
          <p:cNvPr id="940" name="Google Shape;940;p83"/>
          <p:cNvSpPr/>
          <p:nvPr/>
        </p:nvSpPr>
        <p:spPr>
          <a:xfrm>
            <a:off x="6015200" y="2298650"/>
            <a:ext cx="2758800" cy="1182000"/>
          </a:xfrm>
          <a:prstGeom prst="roundRect">
            <a:avLst>
              <a:gd fmla="val 0" name="adj"/>
            </a:avLst>
          </a:prstGeom>
          <a:solidFill>
            <a:schemeClr val="accent5"/>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1000"/>
              </a:spcAft>
              <a:buNone/>
            </a:pPr>
            <a:r>
              <a:rPr b="1" lang="en" sz="2100">
                <a:solidFill>
                  <a:schemeClr val="accent1"/>
                </a:solidFill>
                <a:latin typeface="Inter"/>
                <a:ea typeface="Inter"/>
                <a:cs typeface="Inter"/>
                <a:sym typeface="Inter"/>
              </a:rPr>
              <a:t>Privacy preserving linkage</a:t>
            </a:r>
            <a:r>
              <a:rPr b="1" lang="en" sz="1600">
                <a:solidFill>
                  <a:schemeClr val="accent2"/>
                </a:solidFill>
                <a:latin typeface="Inter"/>
                <a:ea typeface="Inter"/>
                <a:cs typeface="Inter"/>
                <a:sym typeface="Inter"/>
              </a:rPr>
              <a:t> </a:t>
            </a:r>
            <a:r>
              <a:rPr b="1" lang="en" sz="1300">
                <a:solidFill>
                  <a:schemeClr val="lt1"/>
                </a:solidFill>
                <a:latin typeface="Inter"/>
                <a:ea typeface="Inter"/>
                <a:cs typeface="Inter"/>
                <a:sym typeface="Inter"/>
              </a:rPr>
              <a:t>to link between anonymized citizen records</a:t>
            </a:r>
            <a:endParaRPr b="1" sz="1300">
              <a:solidFill>
                <a:schemeClr val="lt1"/>
              </a:solidFill>
              <a:latin typeface="Inter"/>
              <a:ea typeface="Inter"/>
              <a:cs typeface="Inter"/>
              <a:sym typeface="Inter"/>
            </a:endParaRPr>
          </a:p>
        </p:txBody>
      </p:sp>
      <p:sp>
        <p:nvSpPr>
          <p:cNvPr id="941" name="Google Shape;941;p83"/>
          <p:cNvSpPr/>
          <p:nvPr/>
        </p:nvSpPr>
        <p:spPr>
          <a:xfrm>
            <a:off x="3192075" y="2298625"/>
            <a:ext cx="2758800" cy="1182000"/>
          </a:xfrm>
          <a:prstGeom prst="roundRect">
            <a:avLst>
              <a:gd fmla="val 0" name="adj"/>
            </a:avLst>
          </a:prstGeom>
          <a:solidFill>
            <a:schemeClr val="accent5"/>
          </a:solidFill>
          <a:ln>
            <a:noFill/>
          </a:ln>
        </p:spPr>
        <p:txBody>
          <a:bodyPr anchorCtr="0" anchor="t" bIns="58925" lIns="58925" spcFirstLastPara="1" rIns="58925" wrap="square" tIns="58925">
            <a:noAutofit/>
          </a:bodyPr>
          <a:lstStyle/>
          <a:p>
            <a:pPr indent="0" lvl="0" marL="0" marR="0" rtl="0" algn="l">
              <a:lnSpc>
                <a:spcPct val="115000"/>
              </a:lnSpc>
              <a:spcBef>
                <a:spcPts val="600"/>
              </a:spcBef>
              <a:spcAft>
                <a:spcPts val="1000"/>
              </a:spcAft>
              <a:buNone/>
            </a:pPr>
            <a:r>
              <a:rPr b="1" lang="en" sz="2100">
                <a:solidFill>
                  <a:schemeClr val="accent1"/>
                </a:solidFill>
                <a:latin typeface="Inter"/>
                <a:ea typeface="Inter"/>
                <a:cs typeface="Inter"/>
                <a:sym typeface="Inter"/>
              </a:rPr>
              <a:t>10+ Billion anonymized</a:t>
            </a:r>
            <a:r>
              <a:rPr b="1" lang="en" sz="2100">
                <a:solidFill>
                  <a:schemeClr val="accent2"/>
                </a:solidFill>
                <a:latin typeface="Inter"/>
                <a:ea typeface="Inter"/>
                <a:cs typeface="Inter"/>
                <a:sym typeface="Inter"/>
              </a:rPr>
              <a:t> </a:t>
            </a:r>
            <a:r>
              <a:rPr b="1" lang="en" sz="1300">
                <a:solidFill>
                  <a:schemeClr val="lt1"/>
                </a:solidFill>
                <a:latin typeface="Inter"/>
                <a:ea typeface="Inter"/>
                <a:cs typeface="Inter"/>
                <a:sym typeface="Inter"/>
              </a:rPr>
              <a:t>records available for self-serve analytics </a:t>
            </a:r>
            <a:endParaRPr b="1" sz="1300">
              <a:solidFill>
                <a:schemeClr val="lt1"/>
              </a:solidFill>
              <a:latin typeface="Inter"/>
              <a:ea typeface="Inter"/>
              <a:cs typeface="Inter"/>
              <a:sym typeface="Inter"/>
            </a:endParaRPr>
          </a:p>
        </p:txBody>
      </p:sp>
      <p:sp>
        <p:nvSpPr>
          <p:cNvPr id="942" name="Google Shape;942;p83"/>
          <p:cNvSpPr/>
          <p:nvPr/>
        </p:nvSpPr>
        <p:spPr>
          <a:xfrm>
            <a:off x="368950" y="2298625"/>
            <a:ext cx="2758800" cy="1182000"/>
          </a:xfrm>
          <a:prstGeom prst="roundRect">
            <a:avLst>
              <a:gd fmla="val 0" name="adj"/>
            </a:avLst>
          </a:prstGeom>
          <a:solidFill>
            <a:schemeClr val="accent5"/>
          </a:solidFill>
          <a:ln>
            <a:noFill/>
          </a:ln>
        </p:spPr>
        <p:txBody>
          <a:bodyPr anchorCtr="0" anchor="t" bIns="58925" lIns="58925" spcFirstLastPara="1" rIns="58925" wrap="square" tIns="58925">
            <a:noAutofit/>
          </a:bodyPr>
          <a:lstStyle/>
          <a:p>
            <a:pPr indent="0" lvl="0" marL="0" rtl="0" algn="l">
              <a:spcBef>
                <a:spcPts val="0"/>
              </a:spcBef>
              <a:spcAft>
                <a:spcPts val="0"/>
              </a:spcAft>
              <a:buNone/>
            </a:pPr>
            <a:r>
              <a:rPr b="1" lang="en" sz="2100">
                <a:solidFill>
                  <a:schemeClr val="accent1"/>
                </a:solidFill>
                <a:latin typeface="Inter"/>
                <a:ea typeface="Inter"/>
                <a:cs typeface="Inter"/>
                <a:sym typeface="Inter"/>
              </a:rPr>
              <a:t>Few seconds</a:t>
            </a:r>
            <a:endParaRPr b="1" sz="2100">
              <a:solidFill>
                <a:schemeClr val="accent1"/>
              </a:solidFill>
              <a:latin typeface="Inter"/>
              <a:ea typeface="Inter"/>
              <a:cs typeface="Inter"/>
              <a:sym typeface="Inter"/>
            </a:endParaRPr>
          </a:p>
          <a:p>
            <a:pPr indent="0" lvl="0" marL="0" rtl="0" algn="l">
              <a:spcBef>
                <a:spcPts val="0"/>
              </a:spcBef>
              <a:spcAft>
                <a:spcPts val="0"/>
              </a:spcAft>
              <a:buClr>
                <a:srgbClr val="00BCCD"/>
              </a:buClr>
              <a:buSzPts val="1100"/>
              <a:buFont typeface="Arial"/>
              <a:buNone/>
            </a:pPr>
            <a:r>
              <a:t/>
            </a:r>
            <a:endParaRPr b="1" sz="1900">
              <a:solidFill>
                <a:schemeClr val="accent2"/>
              </a:solidFill>
              <a:latin typeface="Inter"/>
              <a:ea typeface="Inter"/>
              <a:cs typeface="Inter"/>
              <a:sym typeface="Inter"/>
            </a:endParaRPr>
          </a:p>
          <a:p>
            <a:pPr indent="0" lvl="0" marL="0" rtl="0" algn="l">
              <a:spcBef>
                <a:spcPts val="0"/>
              </a:spcBef>
              <a:spcAft>
                <a:spcPts val="0"/>
              </a:spcAft>
              <a:buClr>
                <a:srgbClr val="00BCCD"/>
              </a:buClr>
              <a:buSzPts val="1100"/>
              <a:buFont typeface="Arial"/>
              <a:buNone/>
            </a:pPr>
            <a:r>
              <a:rPr b="1" lang="en" sz="1300">
                <a:solidFill>
                  <a:schemeClr val="lt1"/>
                </a:solidFill>
                <a:latin typeface="Inter"/>
                <a:ea typeface="Inter"/>
                <a:cs typeface="Inter"/>
                <a:sym typeface="Inter"/>
              </a:rPr>
              <a:t>For end users to  get a 360’ view </a:t>
            </a:r>
            <a:endParaRPr b="1" sz="1300">
              <a:solidFill>
                <a:schemeClr val="lt1"/>
              </a:solidFill>
              <a:latin typeface="Inter"/>
              <a:ea typeface="Inter"/>
              <a:cs typeface="Inter"/>
              <a:sym typeface="Inter"/>
            </a:endParaRPr>
          </a:p>
          <a:p>
            <a:pPr indent="0" lvl="0" marL="0" rtl="0" algn="l">
              <a:lnSpc>
                <a:spcPct val="115000"/>
              </a:lnSpc>
              <a:spcBef>
                <a:spcPts val="0"/>
              </a:spcBef>
              <a:spcAft>
                <a:spcPts val="1000"/>
              </a:spcAft>
              <a:buNone/>
            </a:pPr>
            <a:r>
              <a:t/>
            </a:r>
            <a:endParaRPr b="1" sz="1700">
              <a:solidFill>
                <a:schemeClr val="lt1"/>
              </a:solidFill>
              <a:latin typeface="Inter"/>
              <a:ea typeface="Inter"/>
              <a:cs typeface="Inter"/>
              <a:sym typeface="Inter"/>
            </a:endParaRPr>
          </a:p>
        </p:txBody>
      </p:sp>
      <p:sp>
        <p:nvSpPr>
          <p:cNvPr id="943" name="Google Shape;943;p83"/>
          <p:cNvSpPr/>
          <p:nvPr/>
        </p:nvSpPr>
        <p:spPr>
          <a:xfrm>
            <a:off x="6015200" y="1061113"/>
            <a:ext cx="2758800" cy="1182000"/>
          </a:xfrm>
          <a:prstGeom prst="roundRect">
            <a:avLst>
              <a:gd fmla="val 0" name="adj"/>
            </a:avLst>
          </a:prstGeom>
          <a:solidFill>
            <a:schemeClr val="accent1"/>
          </a:solidFill>
          <a:ln>
            <a:noFill/>
          </a:ln>
        </p:spPr>
        <p:txBody>
          <a:bodyPr anchorCtr="0" anchor="t" bIns="58925" lIns="58925" spcFirstLastPara="1" rIns="58925" wrap="square" tIns="58925">
            <a:noAutofit/>
          </a:bodyPr>
          <a:lstStyle/>
          <a:p>
            <a:pPr indent="0" lvl="0" marL="0" rtl="0" algn="l">
              <a:spcBef>
                <a:spcPts val="0"/>
              </a:spcBef>
              <a:spcAft>
                <a:spcPts val="0"/>
              </a:spcAft>
              <a:buClr>
                <a:srgbClr val="00BCCD"/>
              </a:buClr>
              <a:buSzPts val="1100"/>
              <a:buFont typeface="Arial"/>
              <a:buNone/>
            </a:pPr>
            <a:r>
              <a:rPr b="1" lang="en" sz="2100">
                <a:solidFill>
                  <a:schemeClr val="accent2"/>
                </a:solidFill>
                <a:latin typeface="Inter"/>
                <a:ea typeface="Inter"/>
                <a:cs typeface="Inter"/>
                <a:sym typeface="Inter"/>
              </a:rPr>
              <a:t>Few months to few days</a:t>
            </a:r>
            <a:endParaRPr b="1" sz="2100">
              <a:solidFill>
                <a:schemeClr val="lt1"/>
              </a:solidFill>
              <a:latin typeface="Inter"/>
              <a:ea typeface="Inter"/>
              <a:cs typeface="Inter"/>
              <a:sym typeface="Inter"/>
            </a:endParaRPr>
          </a:p>
          <a:p>
            <a:pPr indent="0" lvl="0" marL="0" rtl="0" algn="l">
              <a:spcBef>
                <a:spcPts val="0"/>
              </a:spcBef>
              <a:spcAft>
                <a:spcPts val="0"/>
              </a:spcAft>
              <a:buClr>
                <a:srgbClr val="00BCCD"/>
              </a:buClr>
              <a:buSzPts val="1100"/>
              <a:buFont typeface="Arial"/>
              <a:buNone/>
            </a:pPr>
            <a:r>
              <a:rPr b="1" lang="en" sz="1200">
                <a:solidFill>
                  <a:schemeClr val="lt1"/>
                </a:solidFill>
                <a:latin typeface="Inter"/>
                <a:ea typeface="Inter"/>
                <a:cs typeface="Inter"/>
                <a:sym typeface="Inter"/>
              </a:rPr>
              <a:t>Reduction in data onboarding process</a:t>
            </a:r>
            <a:endParaRPr b="1" sz="1200">
              <a:solidFill>
                <a:schemeClr val="lt1"/>
              </a:solidFill>
              <a:latin typeface="Inter"/>
              <a:ea typeface="Inter"/>
              <a:cs typeface="Inter"/>
              <a:sym typeface="Inter"/>
            </a:endParaRPr>
          </a:p>
          <a:p>
            <a:pPr indent="0" lvl="0" marL="0" rtl="0" algn="l">
              <a:lnSpc>
                <a:spcPct val="115000"/>
              </a:lnSpc>
              <a:spcBef>
                <a:spcPts val="0"/>
              </a:spcBef>
              <a:spcAft>
                <a:spcPts val="1000"/>
              </a:spcAft>
              <a:buNone/>
            </a:pPr>
            <a:r>
              <a:t/>
            </a:r>
            <a:endParaRPr i="1">
              <a:solidFill>
                <a:schemeClr val="lt1"/>
              </a:solidFill>
              <a:latin typeface="Inter"/>
              <a:ea typeface="Inter"/>
              <a:cs typeface="Inter"/>
              <a:sym typeface="Inter"/>
            </a:endParaRPr>
          </a:p>
        </p:txBody>
      </p:sp>
      <p:grpSp>
        <p:nvGrpSpPr>
          <p:cNvPr id="944" name="Google Shape;944;p83"/>
          <p:cNvGrpSpPr/>
          <p:nvPr/>
        </p:nvGrpSpPr>
        <p:grpSpPr>
          <a:xfrm>
            <a:off x="368950" y="3536175"/>
            <a:ext cx="8405050" cy="1182000"/>
            <a:chOff x="368950" y="3536175"/>
            <a:chExt cx="8405050" cy="1182000"/>
          </a:xfrm>
        </p:grpSpPr>
        <p:sp>
          <p:nvSpPr>
            <p:cNvPr id="945" name="Google Shape;945;p83"/>
            <p:cNvSpPr/>
            <p:nvPr/>
          </p:nvSpPr>
          <p:spPr>
            <a:xfrm>
              <a:off x="368950" y="3536175"/>
              <a:ext cx="2758800" cy="1182000"/>
            </a:xfrm>
            <a:prstGeom prst="roundRect">
              <a:avLst>
                <a:gd fmla="val 0" name="adj"/>
              </a:avLst>
            </a:prstGeom>
            <a:solidFill>
              <a:schemeClr val="accent2"/>
            </a:solidFill>
            <a:ln>
              <a:noFill/>
            </a:ln>
          </p:spPr>
          <p:txBody>
            <a:bodyPr anchorCtr="0" anchor="t" bIns="58925" lIns="58925" spcFirstLastPara="1" rIns="58925" wrap="square" tIns="58925">
              <a:noAutofit/>
            </a:bodyPr>
            <a:lstStyle/>
            <a:p>
              <a:pPr indent="0" lvl="0" marL="0" marR="0" rtl="0" algn="l">
                <a:lnSpc>
                  <a:spcPct val="115000"/>
                </a:lnSpc>
                <a:spcBef>
                  <a:spcPts val="600"/>
                </a:spcBef>
                <a:spcAft>
                  <a:spcPts val="0"/>
                </a:spcAft>
                <a:buNone/>
              </a:pPr>
              <a:r>
                <a:rPr b="1" lang="en" sz="2100">
                  <a:solidFill>
                    <a:schemeClr val="lt1"/>
                  </a:solidFill>
                  <a:latin typeface="Inter"/>
                  <a:ea typeface="Inter"/>
                  <a:cs typeface="Inter"/>
                  <a:sym typeface="Inter"/>
                </a:rPr>
                <a:t>10x</a:t>
              </a:r>
              <a:endParaRPr b="1" sz="2100">
                <a:solidFill>
                  <a:schemeClr val="lt1"/>
                </a:solidFill>
                <a:latin typeface="Inter"/>
                <a:ea typeface="Inter"/>
                <a:cs typeface="Inter"/>
                <a:sym typeface="Inter"/>
              </a:endParaRPr>
            </a:p>
            <a:p>
              <a:pPr indent="0" lvl="0" marL="0" marR="0" rtl="0" algn="l">
                <a:lnSpc>
                  <a:spcPct val="115000"/>
                </a:lnSpc>
                <a:spcBef>
                  <a:spcPts val="1000"/>
                </a:spcBef>
                <a:spcAft>
                  <a:spcPts val="1000"/>
                </a:spcAft>
                <a:buNone/>
              </a:pPr>
              <a:r>
                <a:rPr b="1" lang="en" sz="1200">
                  <a:solidFill>
                    <a:schemeClr val="lt1"/>
                  </a:solidFill>
                  <a:latin typeface="Inter"/>
                  <a:ea typeface="Inter"/>
                  <a:cs typeface="Inter"/>
                  <a:sym typeface="Inter"/>
                </a:rPr>
                <a:t>Growth in producers and consumers</a:t>
              </a:r>
              <a:endParaRPr b="1" sz="1200">
                <a:solidFill>
                  <a:schemeClr val="lt1"/>
                </a:solidFill>
                <a:latin typeface="Inter"/>
                <a:ea typeface="Inter"/>
                <a:cs typeface="Inter"/>
                <a:sym typeface="Inter"/>
              </a:endParaRPr>
            </a:p>
          </p:txBody>
        </p:sp>
        <p:sp>
          <p:nvSpPr>
            <p:cNvPr id="946" name="Google Shape;946;p83"/>
            <p:cNvSpPr/>
            <p:nvPr/>
          </p:nvSpPr>
          <p:spPr>
            <a:xfrm>
              <a:off x="3192075" y="3536175"/>
              <a:ext cx="2758800" cy="1182000"/>
            </a:xfrm>
            <a:prstGeom prst="roundRect">
              <a:avLst>
                <a:gd fmla="val 0" name="adj"/>
              </a:avLst>
            </a:prstGeom>
            <a:solidFill>
              <a:schemeClr val="accent2"/>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2100">
                  <a:solidFill>
                    <a:schemeClr val="lt1"/>
                  </a:solidFill>
                  <a:latin typeface="Inter"/>
                  <a:ea typeface="Inter"/>
                  <a:cs typeface="Inter"/>
                  <a:sym typeface="Inter"/>
                </a:rPr>
                <a:t>5x</a:t>
              </a:r>
              <a:endParaRPr b="1" sz="2100">
                <a:solidFill>
                  <a:schemeClr val="lt1"/>
                </a:solidFill>
                <a:latin typeface="Inter"/>
                <a:ea typeface="Inter"/>
                <a:cs typeface="Inter"/>
                <a:sym typeface="Inter"/>
              </a:endParaRPr>
            </a:p>
            <a:p>
              <a:pPr indent="0" lvl="0" marL="0" rtl="0" algn="l">
                <a:lnSpc>
                  <a:spcPct val="115000"/>
                </a:lnSpc>
                <a:spcBef>
                  <a:spcPts val="1000"/>
                </a:spcBef>
                <a:spcAft>
                  <a:spcPts val="0"/>
                </a:spcAft>
                <a:buNone/>
              </a:pPr>
              <a:r>
                <a:rPr b="1" lang="en" sz="1200">
                  <a:solidFill>
                    <a:schemeClr val="lt1"/>
                  </a:solidFill>
                  <a:latin typeface="Inter"/>
                  <a:ea typeface="Inter"/>
                  <a:cs typeface="Inter"/>
                  <a:sym typeface="Inter"/>
                </a:rPr>
                <a:t>Partner integrations</a:t>
              </a:r>
              <a:endParaRPr b="1" sz="1200">
                <a:solidFill>
                  <a:schemeClr val="lt1"/>
                </a:solidFill>
                <a:latin typeface="Inter"/>
                <a:ea typeface="Inter"/>
                <a:cs typeface="Inter"/>
                <a:sym typeface="Inter"/>
              </a:endParaRPr>
            </a:p>
          </p:txBody>
        </p:sp>
        <p:sp>
          <p:nvSpPr>
            <p:cNvPr id="947" name="Google Shape;947;p83"/>
            <p:cNvSpPr/>
            <p:nvPr/>
          </p:nvSpPr>
          <p:spPr>
            <a:xfrm>
              <a:off x="6015200" y="3536175"/>
              <a:ext cx="2758800" cy="1182000"/>
            </a:xfrm>
            <a:prstGeom prst="roundRect">
              <a:avLst>
                <a:gd fmla="val 0" name="adj"/>
              </a:avLst>
            </a:prstGeom>
            <a:solidFill>
              <a:schemeClr val="accent2"/>
            </a:solid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2100">
                  <a:solidFill>
                    <a:schemeClr val="lt1"/>
                  </a:solidFill>
                  <a:latin typeface="Inter"/>
                  <a:ea typeface="Inter"/>
                  <a:cs typeface="Inter"/>
                  <a:sym typeface="Inter"/>
                </a:rPr>
                <a:t>Compliance as code</a:t>
              </a:r>
              <a:endParaRPr b="1" sz="2100">
                <a:solidFill>
                  <a:schemeClr val="lt1"/>
                </a:solidFill>
                <a:latin typeface="Inter"/>
                <a:ea typeface="Inter"/>
                <a:cs typeface="Inter"/>
                <a:sym typeface="Inter"/>
              </a:endParaRPr>
            </a:p>
            <a:p>
              <a:pPr indent="0" lvl="0" marL="0" rtl="0" algn="l">
                <a:lnSpc>
                  <a:spcPct val="115000"/>
                </a:lnSpc>
                <a:spcBef>
                  <a:spcPts val="1000"/>
                </a:spcBef>
                <a:spcAft>
                  <a:spcPts val="0"/>
                </a:spcAft>
                <a:buNone/>
              </a:pPr>
              <a:r>
                <a:rPr b="1" lang="en" sz="1200">
                  <a:solidFill>
                    <a:schemeClr val="lt1"/>
                  </a:solidFill>
                  <a:latin typeface="Inter"/>
                  <a:ea typeface="Inter"/>
                  <a:cs typeface="Inter"/>
                  <a:sym typeface="Inter"/>
                </a:rPr>
                <a:t>Implemented to ensure adherence to IM8 and PDPA guidelines in an automated way </a:t>
              </a:r>
              <a:endParaRPr b="1"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b="1" sz="1200">
                <a:solidFill>
                  <a:schemeClr val="lt1"/>
                </a:solidFill>
                <a:latin typeface="Inter"/>
                <a:ea typeface="Inter"/>
                <a:cs typeface="Inter"/>
                <a:sym typeface="Inter"/>
              </a:endParaRPr>
            </a:p>
            <a:p>
              <a:pPr indent="0" lvl="0" marL="0" rtl="0" algn="l">
                <a:lnSpc>
                  <a:spcPct val="115000"/>
                </a:lnSpc>
                <a:spcBef>
                  <a:spcPts val="0"/>
                </a:spcBef>
                <a:spcAft>
                  <a:spcPts val="0"/>
                </a:spcAft>
                <a:buNone/>
              </a:pPr>
              <a:r>
                <a:t/>
              </a:r>
              <a:endParaRPr b="1" sz="1200">
                <a:solidFill>
                  <a:schemeClr val="lt1"/>
                </a:solidFill>
                <a:latin typeface="Inter"/>
                <a:ea typeface="Inter"/>
                <a:cs typeface="Inter"/>
                <a:sym typeface="Inter"/>
              </a:endParaRPr>
            </a:p>
          </p:txBody>
        </p:sp>
      </p:grpSp>
      <p:sp>
        <p:nvSpPr>
          <p:cNvPr id="948" name="Google Shape;948;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52" name="Shape 952"/>
        <p:cNvGrpSpPr/>
        <p:nvPr/>
      </p:nvGrpSpPr>
      <p:grpSpPr>
        <a:xfrm>
          <a:off x="0" y="0"/>
          <a:ext cx="0" cy="0"/>
          <a:chOff x="0" y="0"/>
          <a:chExt cx="0" cy="0"/>
        </a:xfrm>
      </p:grpSpPr>
      <p:sp>
        <p:nvSpPr>
          <p:cNvPr id="953" name="Google Shape;953;p84"/>
          <p:cNvSpPr/>
          <p:nvPr/>
        </p:nvSpPr>
        <p:spPr>
          <a:xfrm>
            <a:off x="3574100" y="-4200"/>
            <a:ext cx="5569800" cy="515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4"/>
          <p:cNvSpPr txBox="1"/>
          <p:nvPr>
            <p:ph type="ctrTitle"/>
          </p:nvPr>
        </p:nvSpPr>
        <p:spPr>
          <a:xfrm>
            <a:off x="369000" y="1405125"/>
            <a:ext cx="3693900" cy="18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Sensible </a:t>
            </a:r>
            <a:endParaRPr>
              <a:solidFill>
                <a:srgbClr val="FFFFFF"/>
              </a:solidFill>
            </a:endParaRPr>
          </a:p>
          <a:p>
            <a:pPr indent="0" lvl="0" marL="0" rtl="0" algn="l">
              <a:spcBef>
                <a:spcPts val="0"/>
              </a:spcBef>
              <a:spcAft>
                <a:spcPts val="0"/>
              </a:spcAft>
              <a:buNone/>
            </a:pPr>
            <a:r>
              <a:rPr lang="en">
                <a:solidFill>
                  <a:srgbClr val="FFFFFF"/>
                </a:solidFill>
              </a:rPr>
              <a:t>Defaults</a:t>
            </a:r>
            <a:endParaRPr>
              <a:solidFill>
                <a:srgbClr val="FFFFFF"/>
              </a:solidFill>
            </a:endParaRPr>
          </a:p>
        </p:txBody>
      </p:sp>
      <p:sp>
        <p:nvSpPr>
          <p:cNvPr id="955" name="Google Shape;955;p84"/>
          <p:cNvSpPr txBox="1"/>
          <p:nvPr/>
        </p:nvSpPr>
        <p:spPr>
          <a:xfrm>
            <a:off x="368524" y="4771866"/>
            <a:ext cx="3937800" cy="17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lt2"/>
                </a:solidFill>
                <a:latin typeface="Inter"/>
                <a:ea typeface="Inter"/>
                <a:cs typeface="Inter"/>
                <a:sym typeface="Inter"/>
              </a:rPr>
              <a:t>©2022 Thoughtworks Pte Ltd. Commercial in Confidence </a:t>
            </a:r>
            <a:endParaRPr sz="600">
              <a:solidFill>
                <a:schemeClr val="lt2"/>
              </a:solidFill>
              <a:latin typeface="Inter"/>
              <a:ea typeface="Inter"/>
              <a:cs typeface="Inter"/>
              <a:sym typeface="Inter"/>
            </a:endParaRPr>
          </a:p>
        </p:txBody>
      </p:sp>
      <p:sp>
        <p:nvSpPr>
          <p:cNvPr id="956" name="Google Shape;95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Light"/>
                <a:ea typeface="Inter Light"/>
                <a:cs typeface="Inter Light"/>
                <a:sym typeface="Inter Light"/>
              </a:rPr>
              <a:t>‹#›</a:t>
            </a:fld>
            <a:endParaRPr>
              <a:latin typeface="Inter Light"/>
              <a:ea typeface="Inter Light"/>
              <a:cs typeface="Inter Light"/>
              <a:sym typeface="Inter Light"/>
            </a:endParaRPr>
          </a:p>
        </p:txBody>
      </p:sp>
      <p:sp>
        <p:nvSpPr>
          <p:cNvPr id="957" name="Google Shape;957;p84"/>
          <p:cNvSpPr/>
          <p:nvPr/>
        </p:nvSpPr>
        <p:spPr>
          <a:xfrm>
            <a:off x="5284294"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Evolutionary Architecture Approach</a:t>
            </a:r>
            <a:endParaRPr sz="1200">
              <a:solidFill>
                <a:srgbClr val="9E9E9E"/>
              </a:solidFill>
              <a:latin typeface="Inter"/>
              <a:ea typeface="Inter"/>
              <a:cs typeface="Inter"/>
              <a:sym typeface="Inter"/>
            </a:endParaRPr>
          </a:p>
        </p:txBody>
      </p:sp>
      <p:sp>
        <p:nvSpPr>
          <p:cNvPr id="958" name="Google Shape;958;p84"/>
          <p:cNvSpPr/>
          <p:nvPr/>
        </p:nvSpPr>
        <p:spPr>
          <a:xfrm>
            <a:off x="3850325"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Mapping out the platform competencies</a:t>
            </a:r>
            <a:endParaRPr sz="1200">
              <a:solidFill>
                <a:srgbClr val="9E9E9E"/>
              </a:solidFill>
              <a:latin typeface="Inter"/>
              <a:ea typeface="Inter"/>
              <a:cs typeface="Inter"/>
              <a:sym typeface="Inter"/>
            </a:endParaRPr>
          </a:p>
        </p:txBody>
      </p:sp>
      <p:sp>
        <p:nvSpPr>
          <p:cNvPr id="959" name="Google Shape;959;p84"/>
          <p:cNvSpPr/>
          <p:nvPr/>
        </p:nvSpPr>
        <p:spPr>
          <a:xfrm>
            <a:off x="6718264" y="8686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Building right technical foundations</a:t>
            </a:r>
            <a:endParaRPr sz="1200">
              <a:solidFill>
                <a:srgbClr val="9E9E9E"/>
              </a:solidFill>
              <a:latin typeface="Inter"/>
              <a:ea typeface="Inter"/>
              <a:cs typeface="Inter"/>
              <a:sym typeface="Inter"/>
            </a:endParaRPr>
          </a:p>
        </p:txBody>
      </p:sp>
      <p:sp>
        <p:nvSpPr>
          <p:cNvPr id="960" name="Google Shape;960;p84"/>
          <p:cNvSpPr/>
          <p:nvPr/>
        </p:nvSpPr>
        <p:spPr>
          <a:xfrm>
            <a:off x="5996063" y="21242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chemeClr val="lt1"/>
                </a:solidFill>
                <a:latin typeface="Inter"/>
                <a:ea typeface="Inter"/>
                <a:cs typeface="Inter"/>
                <a:sym typeface="Inter"/>
              </a:rPr>
              <a:t>Productised design</a:t>
            </a:r>
            <a:endParaRPr sz="1200">
              <a:solidFill>
                <a:schemeClr val="lt1"/>
              </a:solidFill>
              <a:latin typeface="Inter"/>
              <a:ea typeface="Inter"/>
              <a:cs typeface="Inter"/>
              <a:sym typeface="Inter"/>
            </a:endParaRPr>
          </a:p>
        </p:txBody>
      </p:sp>
      <p:sp>
        <p:nvSpPr>
          <p:cNvPr id="961" name="Google Shape;961;p84"/>
          <p:cNvSpPr/>
          <p:nvPr/>
        </p:nvSpPr>
        <p:spPr>
          <a:xfrm>
            <a:off x="743003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Scaling agile to build and evolve</a:t>
            </a:r>
            <a:endParaRPr sz="1200">
              <a:solidFill>
                <a:srgbClr val="9E9E9E"/>
              </a:solidFill>
              <a:latin typeface="Inter"/>
              <a:ea typeface="Inter"/>
              <a:cs typeface="Inter"/>
              <a:sym typeface="Inter"/>
            </a:endParaRPr>
          </a:p>
        </p:txBody>
      </p:sp>
      <p:sp>
        <p:nvSpPr>
          <p:cNvPr id="962" name="Google Shape;962;p84"/>
          <p:cNvSpPr/>
          <p:nvPr/>
        </p:nvSpPr>
        <p:spPr>
          <a:xfrm>
            <a:off x="456208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9E9E9E"/>
                </a:solidFill>
                <a:latin typeface="Inter"/>
                <a:ea typeface="Inter"/>
                <a:cs typeface="Inter"/>
                <a:sym typeface="Inter"/>
              </a:rPr>
              <a:t>Self serve data for analytics</a:t>
            </a:r>
            <a:endParaRPr sz="1200">
              <a:solidFill>
                <a:srgbClr val="9E9E9E"/>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cxnSp>
        <p:nvCxnSpPr>
          <p:cNvPr id="967" name="Google Shape;967;p85"/>
          <p:cNvCxnSpPr/>
          <p:nvPr/>
        </p:nvCxnSpPr>
        <p:spPr>
          <a:xfrm flipH="1" rot="10800000">
            <a:off x="2177889" y="4437769"/>
            <a:ext cx="5685300" cy="14400"/>
          </a:xfrm>
          <a:prstGeom prst="straightConnector1">
            <a:avLst/>
          </a:prstGeom>
          <a:noFill/>
          <a:ln cap="flat" cmpd="sng" w="38100">
            <a:solidFill>
              <a:schemeClr val="accent1"/>
            </a:solidFill>
            <a:prstDash val="solid"/>
            <a:round/>
            <a:headEnd len="med" w="med" type="none"/>
            <a:tailEnd len="med" w="med" type="none"/>
          </a:ln>
        </p:spPr>
      </p:cxnSp>
      <p:cxnSp>
        <p:nvCxnSpPr>
          <p:cNvPr id="968" name="Google Shape;968;p85"/>
          <p:cNvCxnSpPr/>
          <p:nvPr/>
        </p:nvCxnSpPr>
        <p:spPr>
          <a:xfrm>
            <a:off x="7863075" y="4310800"/>
            <a:ext cx="0" cy="239100"/>
          </a:xfrm>
          <a:prstGeom prst="straightConnector1">
            <a:avLst/>
          </a:prstGeom>
          <a:noFill/>
          <a:ln cap="flat" cmpd="sng" w="9525">
            <a:solidFill>
              <a:schemeClr val="dk2"/>
            </a:solidFill>
            <a:prstDash val="solid"/>
            <a:round/>
            <a:headEnd len="med" w="med" type="none"/>
            <a:tailEnd len="med" w="med" type="none"/>
          </a:ln>
        </p:spPr>
      </p:cxnSp>
      <p:sp>
        <p:nvSpPr>
          <p:cNvPr id="969" name="Google Shape;969;p85"/>
          <p:cNvSpPr txBox="1"/>
          <p:nvPr/>
        </p:nvSpPr>
        <p:spPr>
          <a:xfrm>
            <a:off x="2123050"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0</a:t>
            </a:r>
            <a:endParaRPr sz="1100">
              <a:latin typeface="Inter SemiBold"/>
              <a:ea typeface="Inter SemiBold"/>
              <a:cs typeface="Inter SemiBold"/>
              <a:sym typeface="Inter SemiBold"/>
            </a:endParaRPr>
          </a:p>
        </p:txBody>
      </p:sp>
      <p:sp>
        <p:nvSpPr>
          <p:cNvPr id="970" name="Google Shape;970;p85"/>
          <p:cNvSpPr txBox="1"/>
          <p:nvPr/>
        </p:nvSpPr>
        <p:spPr>
          <a:xfrm>
            <a:off x="3040269"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3</a:t>
            </a:r>
            <a:endParaRPr sz="1100">
              <a:latin typeface="Inter SemiBold"/>
              <a:ea typeface="Inter SemiBold"/>
              <a:cs typeface="Inter SemiBold"/>
              <a:sym typeface="Inter SemiBold"/>
            </a:endParaRPr>
          </a:p>
        </p:txBody>
      </p:sp>
      <p:sp>
        <p:nvSpPr>
          <p:cNvPr id="971" name="Google Shape;971;p85"/>
          <p:cNvSpPr txBox="1"/>
          <p:nvPr/>
        </p:nvSpPr>
        <p:spPr>
          <a:xfrm>
            <a:off x="3887285"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6</a:t>
            </a:r>
            <a:endParaRPr sz="1100">
              <a:latin typeface="Inter SemiBold"/>
              <a:ea typeface="Inter SemiBold"/>
              <a:cs typeface="Inter SemiBold"/>
              <a:sym typeface="Inter SemiBold"/>
            </a:endParaRPr>
          </a:p>
        </p:txBody>
      </p:sp>
      <p:sp>
        <p:nvSpPr>
          <p:cNvPr id="972" name="Google Shape;972;p85"/>
          <p:cNvSpPr txBox="1"/>
          <p:nvPr/>
        </p:nvSpPr>
        <p:spPr>
          <a:xfrm>
            <a:off x="4740947"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9</a:t>
            </a:r>
            <a:endParaRPr sz="1100">
              <a:latin typeface="Inter SemiBold"/>
              <a:ea typeface="Inter SemiBold"/>
              <a:cs typeface="Inter SemiBold"/>
              <a:sym typeface="Inter SemiBold"/>
            </a:endParaRPr>
          </a:p>
        </p:txBody>
      </p:sp>
      <p:sp>
        <p:nvSpPr>
          <p:cNvPr id="973" name="Google Shape;973;p85"/>
          <p:cNvSpPr txBox="1"/>
          <p:nvPr/>
        </p:nvSpPr>
        <p:spPr>
          <a:xfrm>
            <a:off x="5470100" y="4532750"/>
            <a:ext cx="3879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12</a:t>
            </a:r>
            <a:endParaRPr sz="1100">
              <a:latin typeface="Inter SemiBold"/>
              <a:ea typeface="Inter SemiBold"/>
              <a:cs typeface="Inter SemiBold"/>
              <a:sym typeface="Inter SemiBold"/>
            </a:endParaRPr>
          </a:p>
        </p:txBody>
      </p:sp>
      <p:sp>
        <p:nvSpPr>
          <p:cNvPr id="974" name="Google Shape;974;p85"/>
          <p:cNvSpPr txBox="1"/>
          <p:nvPr/>
        </p:nvSpPr>
        <p:spPr>
          <a:xfrm>
            <a:off x="6597896" y="4532751"/>
            <a:ext cx="4491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18</a:t>
            </a:r>
            <a:endParaRPr sz="1100">
              <a:latin typeface="Inter SemiBold"/>
              <a:ea typeface="Inter SemiBold"/>
              <a:cs typeface="Inter SemiBold"/>
              <a:sym typeface="Inter SemiBold"/>
            </a:endParaRPr>
          </a:p>
        </p:txBody>
      </p:sp>
      <p:sp>
        <p:nvSpPr>
          <p:cNvPr id="975" name="Google Shape;975;p85"/>
          <p:cNvSpPr txBox="1"/>
          <p:nvPr/>
        </p:nvSpPr>
        <p:spPr>
          <a:xfrm>
            <a:off x="7665010" y="4523800"/>
            <a:ext cx="4722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24</a:t>
            </a:r>
            <a:endParaRPr sz="1100">
              <a:latin typeface="Inter SemiBold"/>
              <a:ea typeface="Inter SemiBold"/>
              <a:cs typeface="Inter SemiBold"/>
              <a:sym typeface="Inter SemiBold"/>
            </a:endParaRPr>
          </a:p>
        </p:txBody>
      </p:sp>
      <p:cxnSp>
        <p:nvCxnSpPr>
          <p:cNvPr id="976" name="Google Shape;976;p85"/>
          <p:cNvCxnSpPr/>
          <p:nvPr/>
        </p:nvCxnSpPr>
        <p:spPr>
          <a:xfrm flipH="1" rot="10800000">
            <a:off x="7908610" y="4424050"/>
            <a:ext cx="884700" cy="12600"/>
          </a:xfrm>
          <a:prstGeom prst="straightConnector1">
            <a:avLst/>
          </a:prstGeom>
          <a:noFill/>
          <a:ln cap="flat" cmpd="sng" w="9525">
            <a:solidFill>
              <a:schemeClr val="dk2"/>
            </a:solidFill>
            <a:prstDash val="dot"/>
            <a:round/>
            <a:headEnd len="med" w="med" type="none"/>
            <a:tailEnd len="med" w="med" type="none"/>
          </a:ln>
        </p:spPr>
      </p:cxnSp>
      <p:sp>
        <p:nvSpPr>
          <p:cNvPr id="977" name="Google Shape;977;p85"/>
          <p:cNvSpPr/>
          <p:nvPr/>
        </p:nvSpPr>
        <p:spPr>
          <a:xfrm>
            <a:off x="2626375" y="2044400"/>
            <a:ext cx="5306100" cy="3714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Foundation to accelerate delivery</a:t>
            </a:r>
            <a:endParaRPr/>
          </a:p>
        </p:txBody>
      </p:sp>
      <p:sp>
        <p:nvSpPr>
          <p:cNvPr id="978" name="Google Shape;978;p85"/>
          <p:cNvSpPr/>
          <p:nvPr/>
        </p:nvSpPr>
        <p:spPr>
          <a:xfrm>
            <a:off x="3217175" y="3791475"/>
            <a:ext cx="3285900" cy="371400"/>
          </a:xfrm>
          <a:prstGeom prst="roundRect">
            <a:avLst>
              <a:gd fmla="val 50000" name="adj"/>
            </a:avLst>
          </a:prstGeom>
          <a:solidFill>
            <a:srgbClr val="85B98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Inter SemiBold"/>
                <a:ea typeface="Inter SemiBold"/>
                <a:cs typeface="Inter SemiBold"/>
                <a:sym typeface="Inter SemiBold"/>
              </a:rPr>
              <a:t>Organisational Transformation</a:t>
            </a:r>
            <a:endParaRPr sz="1200">
              <a:solidFill>
                <a:srgbClr val="FFFFFF"/>
              </a:solidFill>
              <a:latin typeface="Inter SemiBold"/>
              <a:ea typeface="Inter SemiBold"/>
              <a:cs typeface="Inter SemiBold"/>
              <a:sym typeface="Inter SemiBold"/>
            </a:endParaRPr>
          </a:p>
        </p:txBody>
      </p:sp>
      <p:sp>
        <p:nvSpPr>
          <p:cNvPr id="979" name="Google Shape;979;p85"/>
          <p:cNvSpPr/>
          <p:nvPr/>
        </p:nvSpPr>
        <p:spPr>
          <a:xfrm>
            <a:off x="6326576" y="3791500"/>
            <a:ext cx="5886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980" name="Google Shape;980;p85"/>
          <p:cNvSpPr/>
          <p:nvPr/>
        </p:nvSpPr>
        <p:spPr>
          <a:xfrm>
            <a:off x="6764575" y="3791488"/>
            <a:ext cx="371400" cy="371400"/>
          </a:xfrm>
          <a:prstGeom prst="ellips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5"/>
          <p:cNvSpPr/>
          <p:nvPr/>
        </p:nvSpPr>
        <p:spPr>
          <a:xfrm>
            <a:off x="2602375" y="1290000"/>
            <a:ext cx="4186500" cy="37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ter SemiBold"/>
                <a:ea typeface="Inter SemiBold"/>
                <a:cs typeface="Inter SemiBold"/>
                <a:sym typeface="Inter SemiBold"/>
              </a:rPr>
              <a:t>Legacy Modernisation </a:t>
            </a:r>
            <a:endParaRPr sz="1200">
              <a:solidFill>
                <a:srgbClr val="FFFFFF"/>
              </a:solidFill>
              <a:latin typeface="Inter SemiBold"/>
              <a:ea typeface="Inter SemiBold"/>
              <a:cs typeface="Inter SemiBold"/>
              <a:sym typeface="Inter SemiBold"/>
            </a:endParaRPr>
          </a:p>
        </p:txBody>
      </p:sp>
      <p:sp>
        <p:nvSpPr>
          <p:cNvPr id="982" name="Google Shape;982;p85"/>
          <p:cNvSpPr/>
          <p:nvPr/>
        </p:nvSpPr>
        <p:spPr>
          <a:xfrm>
            <a:off x="2948464" y="2864900"/>
            <a:ext cx="2932500" cy="371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ter SemiBold"/>
                <a:ea typeface="Inter SemiBold"/>
                <a:cs typeface="Inter SemiBold"/>
                <a:sym typeface="Inter SemiBold"/>
              </a:rPr>
              <a:t>Scale existing business/capabilities </a:t>
            </a:r>
            <a:endParaRPr sz="1200">
              <a:solidFill>
                <a:srgbClr val="FFFFFF"/>
              </a:solidFill>
              <a:latin typeface="Inter SemiBold"/>
              <a:ea typeface="Inter SemiBold"/>
              <a:cs typeface="Inter SemiBold"/>
              <a:sym typeface="Inter SemiBold"/>
            </a:endParaRPr>
          </a:p>
        </p:txBody>
      </p:sp>
      <p:sp>
        <p:nvSpPr>
          <p:cNvPr id="983" name="Google Shape;983;p85"/>
          <p:cNvSpPr/>
          <p:nvPr/>
        </p:nvSpPr>
        <p:spPr>
          <a:xfrm>
            <a:off x="5315650" y="2864900"/>
            <a:ext cx="12942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4" name="Google Shape;984;p85"/>
          <p:cNvSpPr/>
          <p:nvPr/>
        </p:nvSpPr>
        <p:spPr>
          <a:xfrm>
            <a:off x="6504175" y="2864900"/>
            <a:ext cx="371400" cy="371400"/>
          </a:xfrm>
          <a:prstGeom prst="ellips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5"/>
          <p:cNvSpPr/>
          <p:nvPr/>
        </p:nvSpPr>
        <p:spPr>
          <a:xfrm>
            <a:off x="3577788" y="3329213"/>
            <a:ext cx="2316000" cy="37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3F3F3"/>
                </a:solidFill>
                <a:latin typeface="Inter SemiBold"/>
                <a:ea typeface="Inter SemiBold"/>
                <a:cs typeface="Inter SemiBold"/>
                <a:sym typeface="Inter SemiBold"/>
              </a:rPr>
              <a:t>New lines of business</a:t>
            </a:r>
            <a:endParaRPr sz="1200">
              <a:solidFill>
                <a:srgbClr val="F3F3F3"/>
              </a:solidFill>
              <a:latin typeface="Inter SemiBold"/>
              <a:ea typeface="Inter SemiBold"/>
              <a:cs typeface="Inter SemiBold"/>
              <a:sym typeface="Inter SemiBold"/>
            </a:endParaRPr>
          </a:p>
        </p:txBody>
      </p:sp>
      <p:sp>
        <p:nvSpPr>
          <p:cNvPr id="986" name="Google Shape;986;p85"/>
          <p:cNvSpPr/>
          <p:nvPr/>
        </p:nvSpPr>
        <p:spPr>
          <a:xfrm>
            <a:off x="6110338" y="3329188"/>
            <a:ext cx="5430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7" name="Google Shape;987;p85"/>
          <p:cNvSpPr/>
          <p:nvPr/>
        </p:nvSpPr>
        <p:spPr>
          <a:xfrm>
            <a:off x="3314578" y="1715459"/>
            <a:ext cx="8376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8" name="Google Shape;988;p85"/>
          <p:cNvSpPr/>
          <p:nvPr/>
        </p:nvSpPr>
        <p:spPr>
          <a:xfrm>
            <a:off x="4205888" y="1715459"/>
            <a:ext cx="6642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89" name="Google Shape;989;p85"/>
          <p:cNvSpPr/>
          <p:nvPr/>
        </p:nvSpPr>
        <p:spPr>
          <a:xfrm>
            <a:off x="7281516" y="1715467"/>
            <a:ext cx="6213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a:t>
            </a:r>
            <a:endParaRPr>
              <a:latin typeface="Inter"/>
              <a:ea typeface="Inter"/>
              <a:cs typeface="Inter"/>
              <a:sym typeface="Inter"/>
            </a:endParaRPr>
          </a:p>
        </p:txBody>
      </p:sp>
      <p:sp>
        <p:nvSpPr>
          <p:cNvPr id="990" name="Google Shape;990;p85"/>
          <p:cNvSpPr/>
          <p:nvPr/>
        </p:nvSpPr>
        <p:spPr>
          <a:xfrm>
            <a:off x="2596660" y="1715459"/>
            <a:ext cx="6642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cxnSp>
        <p:nvCxnSpPr>
          <p:cNvPr id="991" name="Google Shape;991;p85"/>
          <p:cNvCxnSpPr>
            <a:stCxn id="984" idx="6"/>
            <a:endCxn id="992" idx="3"/>
          </p:cNvCxnSpPr>
          <p:nvPr/>
        </p:nvCxnSpPr>
        <p:spPr>
          <a:xfrm flipH="1" rot="10800000">
            <a:off x="6875575" y="1477700"/>
            <a:ext cx="1056900" cy="1572900"/>
          </a:xfrm>
          <a:prstGeom prst="curvedConnector3">
            <a:avLst>
              <a:gd fmla="val 122531" name="adj1"/>
            </a:avLst>
          </a:prstGeom>
          <a:noFill/>
          <a:ln cap="flat" cmpd="sng" w="9525">
            <a:solidFill>
              <a:schemeClr val="dk2"/>
            </a:solidFill>
            <a:prstDash val="dash"/>
            <a:round/>
            <a:headEnd len="sm" w="sm" type="none"/>
            <a:tailEnd len="sm" w="sm" type="stealth"/>
          </a:ln>
        </p:spPr>
      </p:cxnSp>
      <p:cxnSp>
        <p:nvCxnSpPr>
          <p:cNvPr id="993" name="Google Shape;993;p85"/>
          <p:cNvCxnSpPr>
            <a:stCxn id="986" idx="3"/>
            <a:endCxn id="984" idx="6"/>
          </p:cNvCxnSpPr>
          <p:nvPr/>
        </p:nvCxnSpPr>
        <p:spPr>
          <a:xfrm flipH="1" rot="10800000">
            <a:off x="6653338" y="3050488"/>
            <a:ext cx="222300" cy="464400"/>
          </a:xfrm>
          <a:prstGeom prst="curvedConnector3">
            <a:avLst>
              <a:gd fmla="val 207091" name="adj1"/>
            </a:avLst>
          </a:prstGeom>
          <a:noFill/>
          <a:ln cap="flat" cmpd="sng" w="9525">
            <a:solidFill>
              <a:schemeClr val="dk2"/>
            </a:solidFill>
            <a:prstDash val="dash"/>
            <a:round/>
            <a:headEnd len="sm" w="sm" type="none"/>
            <a:tailEnd len="sm" w="sm" type="stealth"/>
          </a:ln>
        </p:spPr>
      </p:cxnSp>
      <p:sp>
        <p:nvSpPr>
          <p:cNvPr id="994" name="Google Shape;994;p85"/>
          <p:cNvSpPr txBox="1"/>
          <p:nvPr/>
        </p:nvSpPr>
        <p:spPr>
          <a:xfrm>
            <a:off x="483375" y="2942200"/>
            <a:ext cx="1603800" cy="2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Inter SemiBold"/>
                <a:ea typeface="Inter SemiBold"/>
                <a:cs typeface="Inter SemiBold"/>
                <a:sym typeface="Inter SemiBold"/>
              </a:rPr>
              <a:t>Continuous Discovery</a:t>
            </a:r>
            <a:endParaRPr sz="900">
              <a:solidFill>
                <a:srgbClr val="434343"/>
              </a:solidFill>
              <a:latin typeface="Inter SemiBold"/>
              <a:ea typeface="Inter SemiBold"/>
              <a:cs typeface="Inter SemiBold"/>
              <a:sym typeface="Inter SemiBold"/>
            </a:endParaRPr>
          </a:p>
        </p:txBody>
      </p:sp>
      <p:sp>
        <p:nvSpPr>
          <p:cNvPr id="995" name="Google Shape;995;p85"/>
          <p:cNvSpPr txBox="1"/>
          <p:nvPr/>
        </p:nvSpPr>
        <p:spPr>
          <a:xfrm>
            <a:off x="7969795" y="4523800"/>
            <a:ext cx="727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Months</a:t>
            </a:r>
            <a:endParaRPr sz="1100">
              <a:latin typeface="Inter SemiBold"/>
              <a:ea typeface="Inter SemiBold"/>
              <a:cs typeface="Inter SemiBold"/>
              <a:sym typeface="Inter SemiBold"/>
            </a:endParaRPr>
          </a:p>
        </p:txBody>
      </p:sp>
      <p:sp>
        <p:nvSpPr>
          <p:cNvPr id="996" name="Google Shape;996;p85"/>
          <p:cNvSpPr txBox="1"/>
          <p:nvPr/>
        </p:nvSpPr>
        <p:spPr>
          <a:xfrm>
            <a:off x="483375" y="1351650"/>
            <a:ext cx="1664400" cy="2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Inter SemiBold"/>
                <a:ea typeface="Inter SemiBold"/>
                <a:cs typeface="Inter SemiBold"/>
                <a:sym typeface="Inter SemiBold"/>
              </a:rPr>
              <a:t>Core Experience Redesign</a:t>
            </a:r>
            <a:endParaRPr sz="900">
              <a:solidFill>
                <a:srgbClr val="434343"/>
              </a:solidFill>
              <a:latin typeface="Inter SemiBold"/>
              <a:ea typeface="Inter SemiBold"/>
              <a:cs typeface="Inter SemiBold"/>
              <a:sym typeface="Inter SemiBold"/>
            </a:endParaRPr>
          </a:p>
        </p:txBody>
      </p:sp>
      <p:sp>
        <p:nvSpPr>
          <p:cNvPr id="997" name="Google Shape;997;p85"/>
          <p:cNvSpPr/>
          <p:nvPr/>
        </p:nvSpPr>
        <p:spPr>
          <a:xfrm>
            <a:off x="4923806" y="1715459"/>
            <a:ext cx="8376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8" name="Google Shape;998;p85"/>
          <p:cNvSpPr/>
          <p:nvPr/>
        </p:nvSpPr>
        <p:spPr>
          <a:xfrm>
            <a:off x="5815116" y="1715463"/>
            <a:ext cx="6009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99" name="Google Shape;999;p85"/>
          <p:cNvSpPr/>
          <p:nvPr/>
        </p:nvSpPr>
        <p:spPr>
          <a:xfrm>
            <a:off x="6469790" y="1715463"/>
            <a:ext cx="7581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cxnSp>
        <p:nvCxnSpPr>
          <p:cNvPr id="1000" name="Google Shape;1000;p85"/>
          <p:cNvCxnSpPr/>
          <p:nvPr/>
        </p:nvCxnSpPr>
        <p:spPr>
          <a:xfrm>
            <a:off x="350700" y="2640350"/>
            <a:ext cx="8381700" cy="0"/>
          </a:xfrm>
          <a:prstGeom prst="straightConnector1">
            <a:avLst/>
          </a:prstGeom>
          <a:noFill/>
          <a:ln cap="flat" cmpd="sng" w="9525">
            <a:solidFill>
              <a:schemeClr val="dk2"/>
            </a:solidFill>
            <a:prstDash val="dot"/>
            <a:round/>
            <a:headEnd len="med" w="med" type="none"/>
            <a:tailEnd len="med" w="med" type="none"/>
          </a:ln>
        </p:spPr>
      </p:cxnSp>
      <p:sp>
        <p:nvSpPr>
          <p:cNvPr id="1001" name="Google Shape;1001;p85"/>
          <p:cNvSpPr/>
          <p:nvPr/>
        </p:nvSpPr>
        <p:spPr>
          <a:xfrm>
            <a:off x="2602225" y="794325"/>
            <a:ext cx="5306100" cy="37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Inter SemiBold"/>
                <a:ea typeface="Inter SemiBold"/>
                <a:cs typeface="Inter SemiBold"/>
                <a:sym typeface="Inter SemiBold"/>
              </a:rPr>
              <a:t>Strategic Vision | Product Roadmap</a:t>
            </a:r>
            <a:endParaRPr sz="1200">
              <a:solidFill>
                <a:srgbClr val="FFFFFF"/>
              </a:solidFill>
              <a:latin typeface="Inter SemiBold"/>
              <a:ea typeface="Inter SemiBold"/>
              <a:cs typeface="Inter SemiBold"/>
              <a:sym typeface="Inter SemiBold"/>
            </a:endParaRPr>
          </a:p>
        </p:txBody>
      </p:sp>
      <p:sp>
        <p:nvSpPr>
          <p:cNvPr id="1002" name="Google Shape;1002;p85"/>
          <p:cNvSpPr/>
          <p:nvPr/>
        </p:nvSpPr>
        <p:spPr>
          <a:xfrm>
            <a:off x="6817675" y="1292013"/>
            <a:ext cx="543000" cy="371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2" name="Google Shape;992;p85"/>
          <p:cNvSpPr/>
          <p:nvPr/>
        </p:nvSpPr>
        <p:spPr>
          <a:xfrm>
            <a:off x="7389475" y="1292013"/>
            <a:ext cx="543000" cy="37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03" name="Google Shape;1003;p85"/>
          <p:cNvSpPr/>
          <p:nvPr/>
        </p:nvSpPr>
        <p:spPr>
          <a:xfrm>
            <a:off x="5743763" y="3329188"/>
            <a:ext cx="5430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04" name="Google Shape;1004;p85"/>
          <p:cNvSpPr txBox="1"/>
          <p:nvPr/>
        </p:nvSpPr>
        <p:spPr>
          <a:xfrm>
            <a:off x="483375" y="855975"/>
            <a:ext cx="1664400" cy="2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Inter SemiBold"/>
                <a:ea typeface="Inter SemiBold"/>
                <a:cs typeface="Inter SemiBold"/>
                <a:sym typeface="Inter SemiBold"/>
              </a:rPr>
              <a:t>Visioning </a:t>
            </a:r>
            <a:endParaRPr sz="900">
              <a:solidFill>
                <a:srgbClr val="434343"/>
              </a:solidFill>
              <a:latin typeface="Inter SemiBold"/>
              <a:ea typeface="Inter SemiBold"/>
              <a:cs typeface="Inter SemiBold"/>
              <a:sym typeface="Inter SemiBold"/>
            </a:endParaRPr>
          </a:p>
        </p:txBody>
      </p:sp>
      <p:sp>
        <p:nvSpPr>
          <p:cNvPr id="1005" name="Google Shape;1005;p85"/>
          <p:cNvSpPr txBox="1"/>
          <p:nvPr/>
        </p:nvSpPr>
        <p:spPr>
          <a:xfrm>
            <a:off x="290200" y="272900"/>
            <a:ext cx="8853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Bitter"/>
                <a:ea typeface="Bitter"/>
                <a:cs typeface="Bitter"/>
                <a:sym typeface="Bitter"/>
              </a:rPr>
              <a:t>Marrying the old and the new</a:t>
            </a:r>
            <a:endParaRPr b="1" sz="2100">
              <a:latin typeface="Bitter"/>
              <a:ea typeface="Bitter"/>
              <a:cs typeface="Bitter"/>
              <a:sym typeface="Bit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cxnSp>
        <p:nvCxnSpPr>
          <p:cNvPr id="1010" name="Google Shape;1010;p86"/>
          <p:cNvCxnSpPr/>
          <p:nvPr/>
        </p:nvCxnSpPr>
        <p:spPr>
          <a:xfrm flipH="1" rot="10800000">
            <a:off x="2177889" y="4437769"/>
            <a:ext cx="5685300" cy="14400"/>
          </a:xfrm>
          <a:prstGeom prst="straightConnector1">
            <a:avLst/>
          </a:prstGeom>
          <a:noFill/>
          <a:ln cap="flat" cmpd="sng" w="38100">
            <a:solidFill>
              <a:schemeClr val="accent1"/>
            </a:solidFill>
            <a:prstDash val="solid"/>
            <a:round/>
            <a:headEnd len="med" w="med" type="none"/>
            <a:tailEnd len="med" w="med" type="none"/>
          </a:ln>
        </p:spPr>
      </p:cxnSp>
      <p:cxnSp>
        <p:nvCxnSpPr>
          <p:cNvPr id="1011" name="Google Shape;1011;p86"/>
          <p:cNvCxnSpPr/>
          <p:nvPr/>
        </p:nvCxnSpPr>
        <p:spPr>
          <a:xfrm>
            <a:off x="7863075" y="4310800"/>
            <a:ext cx="0" cy="2391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86"/>
          <p:cNvSpPr txBox="1"/>
          <p:nvPr/>
        </p:nvSpPr>
        <p:spPr>
          <a:xfrm>
            <a:off x="2123050"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0</a:t>
            </a:r>
            <a:endParaRPr sz="1100">
              <a:latin typeface="Inter SemiBold"/>
              <a:ea typeface="Inter SemiBold"/>
              <a:cs typeface="Inter SemiBold"/>
              <a:sym typeface="Inter SemiBold"/>
            </a:endParaRPr>
          </a:p>
        </p:txBody>
      </p:sp>
      <p:sp>
        <p:nvSpPr>
          <p:cNvPr id="1013" name="Google Shape;1013;p86"/>
          <p:cNvSpPr txBox="1"/>
          <p:nvPr/>
        </p:nvSpPr>
        <p:spPr>
          <a:xfrm>
            <a:off x="3040269"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3</a:t>
            </a:r>
            <a:endParaRPr sz="1100">
              <a:latin typeface="Inter SemiBold"/>
              <a:ea typeface="Inter SemiBold"/>
              <a:cs typeface="Inter SemiBold"/>
              <a:sym typeface="Inter SemiBold"/>
            </a:endParaRPr>
          </a:p>
        </p:txBody>
      </p:sp>
      <p:sp>
        <p:nvSpPr>
          <p:cNvPr id="1014" name="Google Shape;1014;p86"/>
          <p:cNvSpPr txBox="1"/>
          <p:nvPr/>
        </p:nvSpPr>
        <p:spPr>
          <a:xfrm>
            <a:off x="3887285"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6</a:t>
            </a:r>
            <a:endParaRPr sz="1100">
              <a:latin typeface="Inter SemiBold"/>
              <a:ea typeface="Inter SemiBold"/>
              <a:cs typeface="Inter SemiBold"/>
              <a:sym typeface="Inter SemiBold"/>
            </a:endParaRPr>
          </a:p>
        </p:txBody>
      </p:sp>
      <p:sp>
        <p:nvSpPr>
          <p:cNvPr id="1015" name="Google Shape;1015;p86"/>
          <p:cNvSpPr txBox="1"/>
          <p:nvPr/>
        </p:nvSpPr>
        <p:spPr>
          <a:xfrm>
            <a:off x="4740947" y="4532751"/>
            <a:ext cx="1263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9</a:t>
            </a:r>
            <a:endParaRPr sz="1100">
              <a:latin typeface="Inter SemiBold"/>
              <a:ea typeface="Inter SemiBold"/>
              <a:cs typeface="Inter SemiBold"/>
              <a:sym typeface="Inter SemiBold"/>
            </a:endParaRPr>
          </a:p>
        </p:txBody>
      </p:sp>
      <p:sp>
        <p:nvSpPr>
          <p:cNvPr id="1016" name="Google Shape;1016;p86"/>
          <p:cNvSpPr txBox="1"/>
          <p:nvPr/>
        </p:nvSpPr>
        <p:spPr>
          <a:xfrm>
            <a:off x="5470100" y="4532750"/>
            <a:ext cx="3879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12</a:t>
            </a:r>
            <a:endParaRPr sz="1100">
              <a:latin typeface="Inter SemiBold"/>
              <a:ea typeface="Inter SemiBold"/>
              <a:cs typeface="Inter SemiBold"/>
              <a:sym typeface="Inter SemiBold"/>
            </a:endParaRPr>
          </a:p>
        </p:txBody>
      </p:sp>
      <p:sp>
        <p:nvSpPr>
          <p:cNvPr id="1017" name="Google Shape;1017;p86"/>
          <p:cNvSpPr txBox="1"/>
          <p:nvPr/>
        </p:nvSpPr>
        <p:spPr>
          <a:xfrm>
            <a:off x="6597896" y="4532751"/>
            <a:ext cx="4491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18</a:t>
            </a:r>
            <a:endParaRPr sz="1100">
              <a:latin typeface="Inter SemiBold"/>
              <a:ea typeface="Inter SemiBold"/>
              <a:cs typeface="Inter SemiBold"/>
              <a:sym typeface="Inter SemiBold"/>
            </a:endParaRPr>
          </a:p>
        </p:txBody>
      </p:sp>
      <p:sp>
        <p:nvSpPr>
          <p:cNvPr id="1018" name="Google Shape;1018;p86"/>
          <p:cNvSpPr txBox="1"/>
          <p:nvPr/>
        </p:nvSpPr>
        <p:spPr>
          <a:xfrm>
            <a:off x="7665010" y="4523800"/>
            <a:ext cx="4722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24</a:t>
            </a:r>
            <a:endParaRPr sz="1100">
              <a:latin typeface="Inter SemiBold"/>
              <a:ea typeface="Inter SemiBold"/>
              <a:cs typeface="Inter SemiBold"/>
              <a:sym typeface="Inter SemiBold"/>
            </a:endParaRPr>
          </a:p>
        </p:txBody>
      </p:sp>
      <p:cxnSp>
        <p:nvCxnSpPr>
          <p:cNvPr id="1019" name="Google Shape;1019;p86"/>
          <p:cNvCxnSpPr/>
          <p:nvPr/>
        </p:nvCxnSpPr>
        <p:spPr>
          <a:xfrm flipH="1" rot="10800000">
            <a:off x="7908610" y="4424050"/>
            <a:ext cx="884700" cy="12600"/>
          </a:xfrm>
          <a:prstGeom prst="straightConnector1">
            <a:avLst/>
          </a:prstGeom>
          <a:noFill/>
          <a:ln cap="flat" cmpd="sng" w="9525">
            <a:solidFill>
              <a:schemeClr val="dk2"/>
            </a:solidFill>
            <a:prstDash val="dot"/>
            <a:round/>
            <a:headEnd len="med" w="med" type="none"/>
            <a:tailEnd len="med" w="med" type="none"/>
          </a:ln>
        </p:spPr>
      </p:cxnSp>
      <p:sp>
        <p:nvSpPr>
          <p:cNvPr id="1020" name="Google Shape;1020;p86"/>
          <p:cNvSpPr/>
          <p:nvPr/>
        </p:nvSpPr>
        <p:spPr>
          <a:xfrm>
            <a:off x="2626375" y="2044400"/>
            <a:ext cx="5306100" cy="3714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Foundation to accelerate delivery</a:t>
            </a:r>
            <a:endParaRPr/>
          </a:p>
        </p:txBody>
      </p:sp>
      <p:sp>
        <p:nvSpPr>
          <p:cNvPr id="1021" name="Google Shape;1021;p86"/>
          <p:cNvSpPr/>
          <p:nvPr/>
        </p:nvSpPr>
        <p:spPr>
          <a:xfrm>
            <a:off x="3217175" y="3791475"/>
            <a:ext cx="3285900" cy="371400"/>
          </a:xfrm>
          <a:prstGeom prst="roundRect">
            <a:avLst>
              <a:gd fmla="val 50000" name="adj"/>
            </a:avLst>
          </a:prstGeom>
          <a:solidFill>
            <a:srgbClr val="85B98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Inter SemiBold"/>
                <a:ea typeface="Inter SemiBold"/>
                <a:cs typeface="Inter SemiBold"/>
                <a:sym typeface="Inter SemiBold"/>
              </a:rPr>
              <a:t>Organisational Transformation</a:t>
            </a:r>
            <a:endParaRPr sz="1200">
              <a:solidFill>
                <a:srgbClr val="FFFFFF"/>
              </a:solidFill>
              <a:latin typeface="Inter SemiBold"/>
              <a:ea typeface="Inter SemiBold"/>
              <a:cs typeface="Inter SemiBold"/>
              <a:sym typeface="Inter SemiBold"/>
            </a:endParaRPr>
          </a:p>
        </p:txBody>
      </p:sp>
      <p:sp>
        <p:nvSpPr>
          <p:cNvPr id="1022" name="Google Shape;1022;p86"/>
          <p:cNvSpPr/>
          <p:nvPr/>
        </p:nvSpPr>
        <p:spPr>
          <a:xfrm>
            <a:off x="6326576" y="3791500"/>
            <a:ext cx="5886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023" name="Google Shape;1023;p86"/>
          <p:cNvSpPr/>
          <p:nvPr/>
        </p:nvSpPr>
        <p:spPr>
          <a:xfrm>
            <a:off x="6764575" y="3791488"/>
            <a:ext cx="371400" cy="371400"/>
          </a:xfrm>
          <a:prstGeom prst="ellips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6"/>
          <p:cNvSpPr/>
          <p:nvPr/>
        </p:nvSpPr>
        <p:spPr>
          <a:xfrm>
            <a:off x="2602375" y="1290000"/>
            <a:ext cx="4186500" cy="37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ter SemiBold"/>
                <a:ea typeface="Inter SemiBold"/>
                <a:cs typeface="Inter SemiBold"/>
                <a:sym typeface="Inter SemiBold"/>
              </a:rPr>
              <a:t>Legacy Modernisation </a:t>
            </a:r>
            <a:endParaRPr sz="1200">
              <a:solidFill>
                <a:srgbClr val="FFFFFF"/>
              </a:solidFill>
              <a:latin typeface="Inter SemiBold"/>
              <a:ea typeface="Inter SemiBold"/>
              <a:cs typeface="Inter SemiBold"/>
              <a:sym typeface="Inter SemiBold"/>
            </a:endParaRPr>
          </a:p>
        </p:txBody>
      </p:sp>
      <p:sp>
        <p:nvSpPr>
          <p:cNvPr id="1025" name="Google Shape;1025;p86"/>
          <p:cNvSpPr/>
          <p:nvPr/>
        </p:nvSpPr>
        <p:spPr>
          <a:xfrm>
            <a:off x="2948464" y="2864900"/>
            <a:ext cx="2932500" cy="371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ter SemiBold"/>
                <a:ea typeface="Inter SemiBold"/>
                <a:cs typeface="Inter SemiBold"/>
                <a:sym typeface="Inter SemiBold"/>
              </a:rPr>
              <a:t>Scale existing business/capabilities </a:t>
            </a:r>
            <a:endParaRPr sz="1200">
              <a:solidFill>
                <a:srgbClr val="FFFFFF"/>
              </a:solidFill>
              <a:latin typeface="Inter SemiBold"/>
              <a:ea typeface="Inter SemiBold"/>
              <a:cs typeface="Inter SemiBold"/>
              <a:sym typeface="Inter SemiBold"/>
            </a:endParaRPr>
          </a:p>
        </p:txBody>
      </p:sp>
      <p:sp>
        <p:nvSpPr>
          <p:cNvPr id="1026" name="Google Shape;1026;p86"/>
          <p:cNvSpPr/>
          <p:nvPr/>
        </p:nvSpPr>
        <p:spPr>
          <a:xfrm>
            <a:off x="5315650" y="2864900"/>
            <a:ext cx="12942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27" name="Google Shape;1027;p86"/>
          <p:cNvSpPr/>
          <p:nvPr/>
        </p:nvSpPr>
        <p:spPr>
          <a:xfrm>
            <a:off x="6504175" y="2864900"/>
            <a:ext cx="371400" cy="371400"/>
          </a:xfrm>
          <a:prstGeom prst="ellipse">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6"/>
          <p:cNvSpPr/>
          <p:nvPr/>
        </p:nvSpPr>
        <p:spPr>
          <a:xfrm>
            <a:off x="3577788" y="3329213"/>
            <a:ext cx="2316000" cy="37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3F3F3"/>
                </a:solidFill>
                <a:latin typeface="Inter SemiBold"/>
                <a:ea typeface="Inter SemiBold"/>
                <a:cs typeface="Inter SemiBold"/>
                <a:sym typeface="Inter SemiBold"/>
              </a:rPr>
              <a:t>New lines of business</a:t>
            </a:r>
            <a:endParaRPr sz="1200">
              <a:solidFill>
                <a:srgbClr val="F3F3F3"/>
              </a:solidFill>
              <a:latin typeface="Inter SemiBold"/>
              <a:ea typeface="Inter SemiBold"/>
              <a:cs typeface="Inter SemiBold"/>
              <a:sym typeface="Inter SemiBold"/>
            </a:endParaRPr>
          </a:p>
        </p:txBody>
      </p:sp>
      <p:sp>
        <p:nvSpPr>
          <p:cNvPr id="1029" name="Google Shape;1029;p86"/>
          <p:cNvSpPr/>
          <p:nvPr/>
        </p:nvSpPr>
        <p:spPr>
          <a:xfrm>
            <a:off x="6110338" y="3329188"/>
            <a:ext cx="5430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0" name="Google Shape;1030;p86"/>
          <p:cNvSpPr/>
          <p:nvPr/>
        </p:nvSpPr>
        <p:spPr>
          <a:xfrm>
            <a:off x="3314578" y="1715459"/>
            <a:ext cx="8376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1" name="Google Shape;1031;p86"/>
          <p:cNvSpPr/>
          <p:nvPr/>
        </p:nvSpPr>
        <p:spPr>
          <a:xfrm>
            <a:off x="4205888" y="1715459"/>
            <a:ext cx="6642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2" name="Google Shape;1032;p86"/>
          <p:cNvSpPr/>
          <p:nvPr/>
        </p:nvSpPr>
        <p:spPr>
          <a:xfrm>
            <a:off x="7281516" y="1715467"/>
            <a:ext cx="6213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a:t>
            </a:r>
            <a:endParaRPr>
              <a:latin typeface="Inter"/>
              <a:ea typeface="Inter"/>
              <a:cs typeface="Inter"/>
              <a:sym typeface="Inter"/>
            </a:endParaRPr>
          </a:p>
        </p:txBody>
      </p:sp>
      <p:sp>
        <p:nvSpPr>
          <p:cNvPr id="1033" name="Google Shape;1033;p86"/>
          <p:cNvSpPr/>
          <p:nvPr/>
        </p:nvSpPr>
        <p:spPr>
          <a:xfrm>
            <a:off x="2596660" y="1715459"/>
            <a:ext cx="6642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cxnSp>
        <p:nvCxnSpPr>
          <p:cNvPr id="1034" name="Google Shape;1034;p86"/>
          <p:cNvCxnSpPr>
            <a:stCxn id="1027" idx="6"/>
            <a:endCxn id="1035" idx="3"/>
          </p:cNvCxnSpPr>
          <p:nvPr/>
        </p:nvCxnSpPr>
        <p:spPr>
          <a:xfrm flipH="1" rot="10800000">
            <a:off x="6875575" y="1477700"/>
            <a:ext cx="1056900" cy="1572900"/>
          </a:xfrm>
          <a:prstGeom prst="curvedConnector3">
            <a:avLst>
              <a:gd fmla="val 122531" name="adj1"/>
            </a:avLst>
          </a:prstGeom>
          <a:noFill/>
          <a:ln cap="flat" cmpd="sng" w="9525">
            <a:solidFill>
              <a:schemeClr val="dk2"/>
            </a:solidFill>
            <a:prstDash val="dash"/>
            <a:round/>
            <a:headEnd len="sm" w="sm" type="none"/>
            <a:tailEnd len="sm" w="sm" type="stealth"/>
          </a:ln>
        </p:spPr>
      </p:cxnSp>
      <p:cxnSp>
        <p:nvCxnSpPr>
          <p:cNvPr id="1036" name="Google Shape;1036;p86"/>
          <p:cNvCxnSpPr>
            <a:stCxn id="1029" idx="3"/>
            <a:endCxn id="1027" idx="6"/>
          </p:cNvCxnSpPr>
          <p:nvPr/>
        </p:nvCxnSpPr>
        <p:spPr>
          <a:xfrm flipH="1" rot="10800000">
            <a:off x="6653338" y="3050488"/>
            <a:ext cx="222300" cy="464400"/>
          </a:xfrm>
          <a:prstGeom prst="curvedConnector3">
            <a:avLst>
              <a:gd fmla="val 207091" name="adj1"/>
            </a:avLst>
          </a:prstGeom>
          <a:noFill/>
          <a:ln cap="flat" cmpd="sng" w="9525">
            <a:solidFill>
              <a:schemeClr val="dk2"/>
            </a:solidFill>
            <a:prstDash val="dash"/>
            <a:round/>
            <a:headEnd len="sm" w="sm" type="none"/>
            <a:tailEnd len="sm" w="sm" type="stealth"/>
          </a:ln>
        </p:spPr>
      </p:cxnSp>
      <p:sp>
        <p:nvSpPr>
          <p:cNvPr id="1037" name="Google Shape;1037;p86"/>
          <p:cNvSpPr txBox="1"/>
          <p:nvPr/>
        </p:nvSpPr>
        <p:spPr>
          <a:xfrm>
            <a:off x="483375" y="2942200"/>
            <a:ext cx="1603800" cy="2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Inter SemiBold"/>
                <a:ea typeface="Inter SemiBold"/>
                <a:cs typeface="Inter SemiBold"/>
                <a:sym typeface="Inter SemiBold"/>
              </a:rPr>
              <a:t>Continuous Discovery</a:t>
            </a:r>
            <a:endParaRPr sz="900">
              <a:solidFill>
                <a:srgbClr val="434343"/>
              </a:solidFill>
              <a:latin typeface="Inter SemiBold"/>
              <a:ea typeface="Inter SemiBold"/>
              <a:cs typeface="Inter SemiBold"/>
              <a:sym typeface="Inter SemiBold"/>
            </a:endParaRPr>
          </a:p>
        </p:txBody>
      </p:sp>
      <p:sp>
        <p:nvSpPr>
          <p:cNvPr id="1038" name="Google Shape;1038;p86"/>
          <p:cNvSpPr txBox="1"/>
          <p:nvPr/>
        </p:nvSpPr>
        <p:spPr>
          <a:xfrm>
            <a:off x="7969795" y="4523800"/>
            <a:ext cx="727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Inter SemiBold"/>
                <a:ea typeface="Inter SemiBold"/>
                <a:cs typeface="Inter SemiBold"/>
                <a:sym typeface="Inter SemiBold"/>
              </a:rPr>
              <a:t>Months</a:t>
            </a:r>
            <a:endParaRPr sz="1100">
              <a:latin typeface="Inter SemiBold"/>
              <a:ea typeface="Inter SemiBold"/>
              <a:cs typeface="Inter SemiBold"/>
              <a:sym typeface="Inter SemiBold"/>
            </a:endParaRPr>
          </a:p>
        </p:txBody>
      </p:sp>
      <p:sp>
        <p:nvSpPr>
          <p:cNvPr id="1039" name="Google Shape;1039;p86"/>
          <p:cNvSpPr txBox="1"/>
          <p:nvPr/>
        </p:nvSpPr>
        <p:spPr>
          <a:xfrm>
            <a:off x="483375" y="1351650"/>
            <a:ext cx="1664400" cy="2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Inter SemiBold"/>
                <a:ea typeface="Inter SemiBold"/>
                <a:cs typeface="Inter SemiBold"/>
                <a:sym typeface="Inter SemiBold"/>
              </a:rPr>
              <a:t>Core Experience Redesign</a:t>
            </a:r>
            <a:endParaRPr sz="900">
              <a:solidFill>
                <a:srgbClr val="434343"/>
              </a:solidFill>
              <a:latin typeface="Inter SemiBold"/>
              <a:ea typeface="Inter SemiBold"/>
              <a:cs typeface="Inter SemiBold"/>
              <a:sym typeface="Inter SemiBold"/>
            </a:endParaRPr>
          </a:p>
        </p:txBody>
      </p:sp>
      <p:sp>
        <p:nvSpPr>
          <p:cNvPr id="1040" name="Google Shape;1040;p86"/>
          <p:cNvSpPr/>
          <p:nvPr/>
        </p:nvSpPr>
        <p:spPr>
          <a:xfrm>
            <a:off x="4923806" y="1715459"/>
            <a:ext cx="8376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1" name="Google Shape;1041;p86"/>
          <p:cNvSpPr/>
          <p:nvPr/>
        </p:nvSpPr>
        <p:spPr>
          <a:xfrm>
            <a:off x="5815116" y="1715463"/>
            <a:ext cx="6009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2" name="Google Shape;1042;p86"/>
          <p:cNvSpPr/>
          <p:nvPr/>
        </p:nvSpPr>
        <p:spPr>
          <a:xfrm>
            <a:off x="6469790" y="1715463"/>
            <a:ext cx="758100" cy="2148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cxnSp>
        <p:nvCxnSpPr>
          <p:cNvPr id="1043" name="Google Shape;1043;p86"/>
          <p:cNvCxnSpPr/>
          <p:nvPr/>
        </p:nvCxnSpPr>
        <p:spPr>
          <a:xfrm>
            <a:off x="350700" y="2640350"/>
            <a:ext cx="8381700" cy="0"/>
          </a:xfrm>
          <a:prstGeom prst="straightConnector1">
            <a:avLst/>
          </a:prstGeom>
          <a:noFill/>
          <a:ln cap="flat" cmpd="sng" w="9525">
            <a:solidFill>
              <a:schemeClr val="dk2"/>
            </a:solidFill>
            <a:prstDash val="dot"/>
            <a:round/>
            <a:headEnd len="med" w="med" type="none"/>
            <a:tailEnd len="med" w="med" type="none"/>
          </a:ln>
        </p:spPr>
      </p:cxnSp>
      <p:sp>
        <p:nvSpPr>
          <p:cNvPr id="1044" name="Google Shape;1044;p86"/>
          <p:cNvSpPr/>
          <p:nvPr/>
        </p:nvSpPr>
        <p:spPr>
          <a:xfrm>
            <a:off x="2602225" y="794325"/>
            <a:ext cx="5306100" cy="37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Inter SemiBold"/>
                <a:ea typeface="Inter SemiBold"/>
                <a:cs typeface="Inter SemiBold"/>
                <a:sym typeface="Inter SemiBold"/>
              </a:rPr>
              <a:t>Strategic Vision | Product Roadmap</a:t>
            </a:r>
            <a:endParaRPr sz="1200">
              <a:solidFill>
                <a:srgbClr val="FFFFFF"/>
              </a:solidFill>
              <a:latin typeface="Inter SemiBold"/>
              <a:ea typeface="Inter SemiBold"/>
              <a:cs typeface="Inter SemiBold"/>
              <a:sym typeface="Inter SemiBold"/>
            </a:endParaRPr>
          </a:p>
        </p:txBody>
      </p:sp>
      <p:sp>
        <p:nvSpPr>
          <p:cNvPr id="1045" name="Google Shape;1045;p86"/>
          <p:cNvSpPr/>
          <p:nvPr/>
        </p:nvSpPr>
        <p:spPr>
          <a:xfrm>
            <a:off x="6817675" y="1292013"/>
            <a:ext cx="543000" cy="371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5" name="Google Shape;1035;p86"/>
          <p:cNvSpPr/>
          <p:nvPr/>
        </p:nvSpPr>
        <p:spPr>
          <a:xfrm>
            <a:off x="7389475" y="1292013"/>
            <a:ext cx="543000" cy="37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6" name="Google Shape;1046;p86"/>
          <p:cNvSpPr/>
          <p:nvPr/>
        </p:nvSpPr>
        <p:spPr>
          <a:xfrm>
            <a:off x="5743763" y="3329188"/>
            <a:ext cx="543000" cy="371400"/>
          </a:xfrm>
          <a:prstGeom prst="roundRect">
            <a:avLst>
              <a:gd fmla="val 50000" name="adj"/>
            </a:avLst>
          </a:prstGeom>
          <a:solidFill>
            <a:srgbClr val="000000">
              <a:alpha val="1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7" name="Google Shape;1047;p86"/>
          <p:cNvSpPr txBox="1"/>
          <p:nvPr/>
        </p:nvSpPr>
        <p:spPr>
          <a:xfrm>
            <a:off x="483375" y="855975"/>
            <a:ext cx="1664400" cy="24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34343"/>
                </a:solidFill>
                <a:latin typeface="Inter SemiBold"/>
                <a:ea typeface="Inter SemiBold"/>
                <a:cs typeface="Inter SemiBold"/>
                <a:sym typeface="Inter SemiBold"/>
              </a:rPr>
              <a:t>Visioning </a:t>
            </a:r>
            <a:endParaRPr sz="900">
              <a:solidFill>
                <a:srgbClr val="434343"/>
              </a:solidFill>
              <a:latin typeface="Inter SemiBold"/>
              <a:ea typeface="Inter SemiBold"/>
              <a:cs typeface="Inter SemiBold"/>
              <a:sym typeface="Inter SemiBold"/>
            </a:endParaRPr>
          </a:p>
        </p:txBody>
      </p:sp>
      <p:sp>
        <p:nvSpPr>
          <p:cNvPr id="1048" name="Google Shape;1048;p86"/>
          <p:cNvSpPr/>
          <p:nvPr/>
        </p:nvSpPr>
        <p:spPr>
          <a:xfrm>
            <a:off x="3957500" y="657600"/>
            <a:ext cx="5090400" cy="4114200"/>
          </a:xfrm>
          <a:prstGeom prst="rect">
            <a:avLst/>
          </a:prstGeom>
          <a:solidFill>
            <a:srgbClr val="FFFFFF">
              <a:alpha val="7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6"/>
          <p:cNvSpPr txBox="1"/>
          <p:nvPr/>
        </p:nvSpPr>
        <p:spPr>
          <a:xfrm>
            <a:off x="290200" y="272900"/>
            <a:ext cx="8853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Bitter"/>
                <a:ea typeface="Bitter"/>
                <a:cs typeface="Bitter"/>
                <a:sym typeface="Bitter"/>
              </a:rPr>
              <a:t>Marrying the old and the new</a:t>
            </a:r>
            <a:endParaRPr b="1" sz="2100">
              <a:latin typeface="Bitter"/>
              <a:ea typeface="Bitter"/>
              <a:cs typeface="Bitter"/>
              <a:sym typeface="Bit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most successful Product Teams </a:t>
            </a:r>
            <a:endParaRPr/>
          </a:p>
          <a:p>
            <a:pPr indent="0" lvl="0" marL="0" rtl="0" algn="l">
              <a:spcBef>
                <a:spcPts val="0"/>
              </a:spcBef>
              <a:spcAft>
                <a:spcPts val="0"/>
              </a:spcAft>
              <a:buNone/>
            </a:pPr>
            <a:r>
              <a:t/>
            </a:r>
            <a:endParaRPr/>
          </a:p>
        </p:txBody>
      </p:sp>
      <p:sp>
        <p:nvSpPr>
          <p:cNvPr id="1055" name="Google Shape;1055;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56" name="Google Shape;1056;p87"/>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Balance strategy, design and technology excellence</a:t>
            </a:r>
            <a:endParaRPr/>
          </a:p>
          <a:p>
            <a:pPr indent="0" lvl="0" marL="0" rtl="0" algn="l">
              <a:spcBef>
                <a:spcPts val="1200"/>
              </a:spcBef>
              <a:spcAft>
                <a:spcPts val="1200"/>
              </a:spcAft>
              <a:buNone/>
            </a:pPr>
            <a:r>
              <a:t/>
            </a:r>
            <a:endParaRPr/>
          </a:p>
        </p:txBody>
      </p:sp>
      <p:sp>
        <p:nvSpPr>
          <p:cNvPr id="1057" name="Google Shape;1057;p87"/>
          <p:cNvSpPr/>
          <p:nvPr/>
        </p:nvSpPr>
        <p:spPr>
          <a:xfrm rot="7618979">
            <a:off x="3430300" y="2280053"/>
            <a:ext cx="2219164" cy="2219164"/>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77F41"/>
                </a:solidFill>
              </a:rPr>
              <a:t> </a:t>
            </a:r>
            <a:endParaRPr>
              <a:solidFill>
                <a:srgbClr val="F77F41"/>
              </a:solidFill>
            </a:endParaRPr>
          </a:p>
        </p:txBody>
      </p:sp>
      <p:sp>
        <p:nvSpPr>
          <p:cNvPr id="1058" name="Google Shape;1058;p87"/>
          <p:cNvSpPr txBox="1"/>
          <p:nvPr/>
        </p:nvSpPr>
        <p:spPr>
          <a:xfrm>
            <a:off x="1476898" y="1365875"/>
            <a:ext cx="3118200" cy="60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1300">
                <a:solidFill>
                  <a:srgbClr val="000000"/>
                </a:solidFill>
                <a:latin typeface="Inter"/>
                <a:ea typeface="Inter"/>
                <a:cs typeface="Inter"/>
                <a:sym typeface="Inter"/>
              </a:rPr>
              <a:t>Define strategy</a:t>
            </a:r>
            <a:endParaRPr b="1" i="0" sz="1300" u="none" cap="none" strike="noStrike">
              <a:solidFill>
                <a:srgbClr val="00000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000"/>
              <a:buFont typeface="Arial"/>
              <a:buNone/>
            </a:pPr>
            <a:r>
              <a:rPr lang="en" sz="1100">
                <a:solidFill>
                  <a:srgbClr val="000000"/>
                </a:solidFill>
                <a:latin typeface="Inter"/>
                <a:ea typeface="Inter"/>
                <a:cs typeface="Inter"/>
                <a:sym typeface="Inter"/>
              </a:rPr>
              <a:t>Understand why and define how</a:t>
            </a:r>
            <a:endParaRPr sz="1100">
              <a:solidFill>
                <a:srgbClr val="000000"/>
              </a:solidFill>
              <a:latin typeface="Inter"/>
              <a:ea typeface="Inter"/>
              <a:cs typeface="Inter"/>
              <a:sym typeface="Inter"/>
            </a:endParaRPr>
          </a:p>
        </p:txBody>
      </p:sp>
      <p:sp>
        <p:nvSpPr>
          <p:cNvPr id="1059" name="Google Shape;1059;p87"/>
          <p:cNvSpPr txBox="1"/>
          <p:nvPr/>
        </p:nvSpPr>
        <p:spPr>
          <a:xfrm>
            <a:off x="4584223" y="1365875"/>
            <a:ext cx="3054000" cy="60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lang="en" sz="1300">
                <a:solidFill>
                  <a:srgbClr val="000000"/>
                </a:solidFill>
                <a:latin typeface="Inter"/>
                <a:ea typeface="Inter"/>
                <a:cs typeface="Inter"/>
                <a:sym typeface="Inter"/>
              </a:rPr>
              <a:t>Execute solution</a:t>
            </a:r>
            <a:endParaRPr b="1" sz="1300">
              <a:solidFill>
                <a:srgbClr val="000000"/>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000"/>
              <a:buFont typeface="Arial"/>
              <a:buNone/>
            </a:pPr>
            <a:r>
              <a:rPr lang="en" sz="1100">
                <a:solidFill>
                  <a:srgbClr val="000000"/>
                </a:solidFill>
                <a:latin typeface="Inter"/>
                <a:ea typeface="Inter"/>
                <a:cs typeface="Inter"/>
                <a:sym typeface="Inter"/>
              </a:rPr>
              <a:t>Create the outcome</a:t>
            </a:r>
            <a:endParaRPr sz="1100">
              <a:solidFill>
                <a:srgbClr val="000000"/>
              </a:solidFill>
              <a:latin typeface="Inter"/>
              <a:ea typeface="Inter"/>
              <a:cs typeface="Inter"/>
              <a:sym typeface="Inter"/>
            </a:endParaRPr>
          </a:p>
        </p:txBody>
      </p:sp>
      <p:sp>
        <p:nvSpPr>
          <p:cNvPr id="1060" name="Google Shape;1060;p87"/>
          <p:cNvSpPr txBox="1"/>
          <p:nvPr/>
        </p:nvSpPr>
        <p:spPr>
          <a:xfrm>
            <a:off x="369000" y="3116412"/>
            <a:ext cx="1084800" cy="362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lang="en" sz="1100">
                <a:latin typeface="Inter"/>
                <a:ea typeface="Inter"/>
                <a:cs typeface="Inter"/>
                <a:sym typeface="Inter"/>
              </a:rPr>
              <a:t>B</a:t>
            </a:r>
            <a:r>
              <a:rPr lang="en" sz="1100">
                <a:solidFill>
                  <a:srgbClr val="000000"/>
                </a:solidFill>
                <a:latin typeface="Inter"/>
                <a:ea typeface="Inter"/>
                <a:cs typeface="Inter"/>
                <a:sym typeface="Inter"/>
              </a:rPr>
              <a:t>uild the</a:t>
            </a:r>
            <a:r>
              <a:rPr b="1" lang="en" sz="1100">
                <a:solidFill>
                  <a:srgbClr val="000000"/>
                </a:solidFill>
                <a:latin typeface="Inter"/>
                <a:ea typeface="Inter"/>
                <a:cs typeface="Inter"/>
                <a:sym typeface="Inter"/>
              </a:rPr>
              <a:t> right thing</a:t>
            </a:r>
            <a:endParaRPr b="1" sz="1100">
              <a:solidFill>
                <a:srgbClr val="000000"/>
              </a:solidFill>
              <a:latin typeface="Inter"/>
              <a:ea typeface="Inter"/>
              <a:cs typeface="Inter"/>
              <a:sym typeface="Inter"/>
            </a:endParaRPr>
          </a:p>
          <a:p>
            <a:pPr indent="0" lvl="0" marL="0" rtl="0" algn="ctr">
              <a:lnSpc>
                <a:spcPct val="110000"/>
              </a:lnSpc>
              <a:spcBef>
                <a:spcPts val="0"/>
              </a:spcBef>
              <a:spcAft>
                <a:spcPts val="0"/>
              </a:spcAft>
              <a:buNone/>
            </a:pPr>
            <a:r>
              <a:rPr lang="en" sz="1100">
                <a:solidFill>
                  <a:srgbClr val="000000"/>
                </a:solidFill>
                <a:latin typeface="Inter"/>
                <a:ea typeface="Inter"/>
                <a:cs typeface="Inter"/>
                <a:sym typeface="Inter"/>
              </a:rPr>
              <a:t>with lean product development</a:t>
            </a:r>
            <a:endParaRPr sz="1100">
              <a:solidFill>
                <a:srgbClr val="000000"/>
              </a:solidFill>
              <a:latin typeface="Inter"/>
              <a:ea typeface="Inter"/>
              <a:cs typeface="Inter"/>
              <a:sym typeface="Inter"/>
            </a:endParaRPr>
          </a:p>
        </p:txBody>
      </p:sp>
      <p:sp>
        <p:nvSpPr>
          <p:cNvPr id="1061" name="Google Shape;1061;p87"/>
          <p:cNvSpPr txBox="1"/>
          <p:nvPr/>
        </p:nvSpPr>
        <p:spPr>
          <a:xfrm>
            <a:off x="7625975" y="3116412"/>
            <a:ext cx="1149300" cy="3624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lang="en" sz="1100">
                <a:latin typeface="Inter"/>
                <a:ea typeface="Inter"/>
                <a:cs typeface="Inter"/>
                <a:sym typeface="Inter"/>
              </a:rPr>
              <a:t>B</a:t>
            </a:r>
            <a:r>
              <a:rPr lang="en" sz="1100">
                <a:solidFill>
                  <a:srgbClr val="000000"/>
                </a:solidFill>
                <a:latin typeface="Inter"/>
                <a:ea typeface="Inter"/>
                <a:cs typeface="Inter"/>
                <a:sym typeface="Inter"/>
              </a:rPr>
              <a:t>uild the</a:t>
            </a:r>
            <a:br>
              <a:rPr b="1" lang="en" sz="1100">
                <a:solidFill>
                  <a:srgbClr val="000000"/>
                </a:solidFill>
                <a:latin typeface="Inter"/>
                <a:ea typeface="Inter"/>
                <a:cs typeface="Inter"/>
                <a:sym typeface="Inter"/>
              </a:rPr>
            </a:br>
            <a:r>
              <a:rPr b="1" lang="en" sz="1100">
                <a:solidFill>
                  <a:srgbClr val="000000"/>
                </a:solidFill>
                <a:latin typeface="Inter"/>
                <a:ea typeface="Inter"/>
                <a:cs typeface="Inter"/>
                <a:sym typeface="Inter"/>
              </a:rPr>
              <a:t>thing right</a:t>
            </a:r>
            <a:endParaRPr b="1" sz="1100">
              <a:solidFill>
                <a:srgbClr val="000000"/>
              </a:solidFill>
              <a:latin typeface="Inter"/>
              <a:ea typeface="Inter"/>
              <a:cs typeface="Inter"/>
              <a:sym typeface="Inter"/>
            </a:endParaRPr>
          </a:p>
          <a:p>
            <a:pPr indent="0" lvl="0" marL="0" rtl="0" algn="ctr">
              <a:lnSpc>
                <a:spcPct val="110000"/>
              </a:lnSpc>
              <a:spcBef>
                <a:spcPts val="0"/>
              </a:spcBef>
              <a:spcAft>
                <a:spcPts val="0"/>
              </a:spcAft>
              <a:buNone/>
            </a:pPr>
            <a:r>
              <a:rPr lang="en" sz="1100">
                <a:solidFill>
                  <a:srgbClr val="000000"/>
                </a:solidFill>
                <a:latin typeface="Inter"/>
                <a:ea typeface="Inter"/>
                <a:cs typeface="Inter"/>
                <a:sym typeface="Inter"/>
              </a:rPr>
              <a:t>via continuous integration </a:t>
            </a:r>
            <a:r>
              <a:rPr lang="en" sz="1100">
                <a:latin typeface="Inter"/>
                <a:ea typeface="Inter"/>
                <a:cs typeface="Inter"/>
                <a:sym typeface="Inter"/>
              </a:rPr>
              <a:t>and</a:t>
            </a:r>
            <a:r>
              <a:rPr lang="en" sz="1100">
                <a:solidFill>
                  <a:srgbClr val="000000"/>
                </a:solidFill>
                <a:latin typeface="Inter"/>
                <a:ea typeface="Inter"/>
                <a:cs typeface="Inter"/>
                <a:sym typeface="Inter"/>
              </a:rPr>
              <a:t> delivery</a:t>
            </a:r>
            <a:endParaRPr sz="1100">
              <a:solidFill>
                <a:srgbClr val="000000"/>
              </a:solidFill>
              <a:latin typeface="Inter"/>
              <a:ea typeface="Inter"/>
              <a:cs typeface="Inter"/>
              <a:sym typeface="Inter"/>
            </a:endParaRPr>
          </a:p>
        </p:txBody>
      </p:sp>
      <p:sp>
        <p:nvSpPr>
          <p:cNvPr id="1062" name="Google Shape;1062;p87"/>
          <p:cNvSpPr/>
          <p:nvPr/>
        </p:nvSpPr>
        <p:spPr>
          <a:xfrm rot="-5400000">
            <a:off x="4076002" y="2536267"/>
            <a:ext cx="2521800" cy="1522800"/>
          </a:xfrm>
          <a:prstGeom prst="triangle">
            <a:avLst>
              <a:gd fmla="val 50000" name="adj"/>
            </a:avLst>
          </a:prstGeom>
          <a:solidFill>
            <a:schemeClr val="lt2"/>
          </a:solidFill>
          <a:ln cap="flat" cmpd="sng" w="152400">
            <a:solidFill>
              <a:srgbClr val="EDF1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3" name="Google Shape;1063;p87"/>
          <p:cNvSpPr/>
          <p:nvPr/>
        </p:nvSpPr>
        <p:spPr>
          <a:xfrm rot="5400000">
            <a:off x="5598741" y="2536157"/>
            <a:ext cx="2521800" cy="1522800"/>
          </a:xfrm>
          <a:prstGeom prst="triangle">
            <a:avLst>
              <a:gd fmla="val 50000" name="adj"/>
            </a:avLst>
          </a:prstGeom>
          <a:solidFill>
            <a:schemeClr val="lt2"/>
          </a:solidFill>
          <a:ln cap="flat" cmpd="sng" w="152400">
            <a:solidFill>
              <a:srgbClr val="EDF1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4" name="Google Shape;1064;p87"/>
          <p:cNvSpPr/>
          <p:nvPr/>
        </p:nvSpPr>
        <p:spPr>
          <a:xfrm rot="-5400000">
            <a:off x="1013028" y="2530267"/>
            <a:ext cx="2521800" cy="1534800"/>
          </a:xfrm>
          <a:prstGeom prst="triangle">
            <a:avLst>
              <a:gd fmla="val 50000" name="adj"/>
            </a:avLst>
          </a:prstGeom>
          <a:solidFill>
            <a:schemeClr val="lt2"/>
          </a:solidFill>
          <a:ln cap="flat" cmpd="sng" w="152400">
            <a:solidFill>
              <a:srgbClr val="EDF1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5" name="Google Shape;1065;p87"/>
          <p:cNvSpPr/>
          <p:nvPr/>
        </p:nvSpPr>
        <p:spPr>
          <a:xfrm rot="5400000">
            <a:off x="2547202" y="2530157"/>
            <a:ext cx="2521800" cy="1534800"/>
          </a:xfrm>
          <a:prstGeom prst="triangle">
            <a:avLst>
              <a:gd fmla="val 50000" name="adj"/>
            </a:avLst>
          </a:prstGeom>
          <a:solidFill>
            <a:schemeClr val="lt2"/>
          </a:solidFill>
          <a:ln cap="flat" cmpd="sng" w="152400">
            <a:solidFill>
              <a:srgbClr val="EDF1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6" name="Google Shape;1066;p87"/>
          <p:cNvSpPr/>
          <p:nvPr/>
        </p:nvSpPr>
        <p:spPr>
          <a:xfrm rot="-5400000">
            <a:off x="4073397" y="2536267"/>
            <a:ext cx="2521800" cy="1522800"/>
          </a:xfrm>
          <a:prstGeom prst="triangle">
            <a:avLst>
              <a:gd fmla="val 50000" name="adj"/>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7" name="Google Shape;1067;p87"/>
          <p:cNvSpPr/>
          <p:nvPr/>
        </p:nvSpPr>
        <p:spPr>
          <a:xfrm rot="5400000">
            <a:off x="5596136" y="2536157"/>
            <a:ext cx="2521800" cy="1522800"/>
          </a:xfrm>
          <a:prstGeom prst="triangle">
            <a:avLst>
              <a:gd fmla="val 50000" name="adj"/>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8" name="Google Shape;1068;p87"/>
          <p:cNvSpPr/>
          <p:nvPr/>
        </p:nvSpPr>
        <p:spPr>
          <a:xfrm rot="-5400000">
            <a:off x="1010423" y="2530267"/>
            <a:ext cx="2521800" cy="1534800"/>
          </a:xfrm>
          <a:prstGeom prst="triangle">
            <a:avLst>
              <a:gd fmla="val 50000" name="adj"/>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69" name="Google Shape;1069;p87"/>
          <p:cNvSpPr/>
          <p:nvPr/>
        </p:nvSpPr>
        <p:spPr>
          <a:xfrm rot="5400000">
            <a:off x="2544597" y="2530157"/>
            <a:ext cx="2521800" cy="1534800"/>
          </a:xfrm>
          <a:prstGeom prst="triangle">
            <a:avLst>
              <a:gd fmla="val 50000" name="adj"/>
            </a:avLst>
          </a:prstGeom>
          <a:solidFill>
            <a:srgbClr val="47A1A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70" name="Google Shape;1070;p87"/>
          <p:cNvSpPr txBox="1"/>
          <p:nvPr/>
        </p:nvSpPr>
        <p:spPr>
          <a:xfrm>
            <a:off x="1746452" y="3110820"/>
            <a:ext cx="958500" cy="3735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b="1" lang="en">
                <a:solidFill>
                  <a:srgbClr val="FFFFFF"/>
                </a:solidFill>
                <a:latin typeface="Inter"/>
                <a:ea typeface="Inter"/>
                <a:cs typeface="Inter"/>
                <a:sym typeface="Inter"/>
              </a:rPr>
              <a:t>Discover</a:t>
            </a:r>
            <a:endParaRPr b="1">
              <a:solidFill>
                <a:srgbClr val="FFFFFF"/>
              </a:solidFill>
              <a:latin typeface="Inter"/>
              <a:ea typeface="Inter"/>
              <a:cs typeface="Inter"/>
              <a:sym typeface="Inter"/>
            </a:endParaRPr>
          </a:p>
        </p:txBody>
      </p:sp>
      <p:sp>
        <p:nvSpPr>
          <p:cNvPr id="1071" name="Google Shape;1071;p87"/>
          <p:cNvSpPr txBox="1"/>
          <p:nvPr/>
        </p:nvSpPr>
        <p:spPr>
          <a:xfrm>
            <a:off x="3379249" y="3110820"/>
            <a:ext cx="811500" cy="3735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b="1" lang="en">
                <a:solidFill>
                  <a:srgbClr val="FFFFFF"/>
                </a:solidFill>
                <a:latin typeface="Inter"/>
                <a:ea typeface="Inter"/>
                <a:cs typeface="Inter"/>
                <a:sym typeface="Inter"/>
              </a:rPr>
              <a:t>Define</a:t>
            </a:r>
            <a:endParaRPr b="1">
              <a:solidFill>
                <a:srgbClr val="FFFFFF"/>
              </a:solidFill>
              <a:latin typeface="Inter"/>
              <a:ea typeface="Inter"/>
              <a:cs typeface="Inter"/>
              <a:sym typeface="Inter"/>
            </a:endParaRPr>
          </a:p>
        </p:txBody>
      </p:sp>
      <p:sp>
        <p:nvSpPr>
          <p:cNvPr id="1072" name="Google Shape;1072;p87"/>
          <p:cNvSpPr txBox="1"/>
          <p:nvPr/>
        </p:nvSpPr>
        <p:spPr>
          <a:xfrm>
            <a:off x="4905811" y="3110820"/>
            <a:ext cx="811500" cy="3735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b="1" lang="en">
                <a:solidFill>
                  <a:srgbClr val="FFFFFF"/>
                </a:solidFill>
                <a:latin typeface="Inter"/>
                <a:ea typeface="Inter"/>
                <a:cs typeface="Inter"/>
                <a:sym typeface="Inter"/>
              </a:rPr>
              <a:t>Design</a:t>
            </a:r>
            <a:endParaRPr b="1">
              <a:solidFill>
                <a:srgbClr val="FFFFFF"/>
              </a:solidFill>
              <a:latin typeface="Inter"/>
              <a:ea typeface="Inter"/>
              <a:cs typeface="Inter"/>
              <a:sym typeface="Inter"/>
            </a:endParaRPr>
          </a:p>
        </p:txBody>
      </p:sp>
      <p:sp>
        <p:nvSpPr>
          <p:cNvPr id="1073" name="Google Shape;1073;p87"/>
          <p:cNvSpPr txBox="1"/>
          <p:nvPr/>
        </p:nvSpPr>
        <p:spPr>
          <a:xfrm>
            <a:off x="6564467" y="3110820"/>
            <a:ext cx="811500" cy="3735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b="1" lang="en">
                <a:solidFill>
                  <a:srgbClr val="FFFFFF"/>
                </a:solidFill>
                <a:latin typeface="Inter"/>
                <a:ea typeface="Inter"/>
                <a:cs typeface="Inter"/>
                <a:sym typeface="Inter"/>
              </a:rPr>
              <a:t>Deliver</a:t>
            </a:r>
            <a:endParaRPr b="1">
              <a:solidFill>
                <a:srgbClr val="FFFFFF"/>
              </a:solidFill>
              <a:latin typeface="Inter"/>
              <a:ea typeface="Inter"/>
              <a:cs typeface="Inter"/>
              <a:sym typeface="Inter"/>
            </a:endParaRPr>
          </a:p>
        </p:txBody>
      </p:sp>
      <p:grpSp>
        <p:nvGrpSpPr>
          <p:cNvPr id="1074" name="Google Shape;1074;p87"/>
          <p:cNvGrpSpPr/>
          <p:nvPr/>
        </p:nvGrpSpPr>
        <p:grpSpPr>
          <a:xfrm>
            <a:off x="2740931" y="3116510"/>
            <a:ext cx="602400" cy="362417"/>
            <a:chOff x="2700031" y="2820641"/>
            <a:chExt cx="602400" cy="496462"/>
          </a:xfrm>
        </p:grpSpPr>
        <p:cxnSp>
          <p:nvCxnSpPr>
            <p:cNvPr id="1075" name="Google Shape;1075;p87"/>
            <p:cNvCxnSpPr/>
            <p:nvPr/>
          </p:nvCxnSpPr>
          <p:spPr>
            <a:xfrm>
              <a:off x="2700031" y="2820641"/>
              <a:ext cx="602400" cy="0"/>
            </a:xfrm>
            <a:prstGeom prst="straightConnector1">
              <a:avLst/>
            </a:prstGeom>
            <a:noFill/>
            <a:ln cap="flat" cmpd="sng" w="19050">
              <a:solidFill>
                <a:srgbClr val="FFFFFF"/>
              </a:solidFill>
              <a:prstDash val="solid"/>
              <a:round/>
              <a:headEnd len="med" w="med" type="none"/>
              <a:tailEnd len="med" w="med" type="triangle"/>
            </a:ln>
          </p:spPr>
        </p:cxnSp>
        <p:cxnSp>
          <p:nvCxnSpPr>
            <p:cNvPr id="1076" name="Google Shape;1076;p87"/>
            <p:cNvCxnSpPr/>
            <p:nvPr/>
          </p:nvCxnSpPr>
          <p:spPr>
            <a:xfrm>
              <a:off x="2700031" y="3317103"/>
              <a:ext cx="602400" cy="0"/>
            </a:xfrm>
            <a:prstGeom prst="straightConnector1">
              <a:avLst/>
            </a:prstGeom>
            <a:noFill/>
            <a:ln cap="flat" cmpd="sng" w="19050">
              <a:solidFill>
                <a:srgbClr val="FFFFFF"/>
              </a:solidFill>
              <a:prstDash val="solid"/>
              <a:round/>
              <a:headEnd len="med" w="med" type="triangle"/>
              <a:tailEnd len="med" w="med" type="none"/>
            </a:ln>
          </p:spPr>
        </p:cxnSp>
      </p:grpSp>
      <p:grpSp>
        <p:nvGrpSpPr>
          <p:cNvPr id="1077" name="Google Shape;1077;p87"/>
          <p:cNvGrpSpPr/>
          <p:nvPr/>
        </p:nvGrpSpPr>
        <p:grpSpPr>
          <a:xfrm rot="500887">
            <a:off x="5798292" y="2996491"/>
            <a:ext cx="602490" cy="602490"/>
            <a:chOff x="945275" y="1322913"/>
            <a:chExt cx="747000" cy="747000"/>
          </a:xfrm>
        </p:grpSpPr>
        <p:sp>
          <p:nvSpPr>
            <p:cNvPr id="1078" name="Google Shape;1078;p87"/>
            <p:cNvSpPr/>
            <p:nvPr/>
          </p:nvSpPr>
          <p:spPr>
            <a:xfrm>
              <a:off x="945275" y="1322913"/>
              <a:ext cx="747000" cy="747000"/>
            </a:xfrm>
            <a:prstGeom prst="arc">
              <a:avLst>
                <a:gd fmla="val 10991867" name="adj1"/>
                <a:gd fmla="val 21315496" name="adj2"/>
              </a:avLst>
            </a:prstGeom>
            <a:noFill/>
            <a:ln cap="flat" cmpd="sng" w="19050">
              <a:solidFill>
                <a:srgbClr val="FFFFFF"/>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7"/>
            <p:cNvSpPr/>
            <p:nvPr/>
          </p:nvSpPr>
          <p:spPr>
            <a:xfrm rot="10800000">
              <a:off x="945275" y="1322913"/>
              <a:ext cx="747000" cy="747000"/>
            </a:xfrm>
            <a:prstGeom prst="arc">
              <a:avLst>
                <a:gd fmla="val 10991867" name="adj1"/>
                <a:gd fmla="val 21315496" name="adj2"/>
              </a:avLst>
            </a:prstGeom>
            <a:noFill/>
            <a:ln cap="flat" cmpd="sng" w="19050">
              <a:solidFill>
                <a:srgbClr val="FFFFFF"/>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87"/>
          <p:cNvSpPr/>
          <p:nvPr/>
        </p:nvSpPr>
        <p:spPr>
          <a:xfrm>
            <a:off x="5851213" y="3049438"/>
            <a:ext cx="496500" cy="49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7"/>
          <p:cNvSpPr txBox="1"/>
          <p:nvPr/>
        </p:nvSpPr>
        <p:spPr>
          <a:xfrm>
            <a:off x="5884647" y="3137623"/>
            <a:ext cx="429600" cy="320100"/>
          </a:xfrm>
          <a:prstGeom prst="rect">
            <a:avLst/>
          </a:prstGeom>
          <a:noFill/>
          <a:ln>
            <a:noFill/>
          </a:ln>
        </p:spPr>
        <p:txBody>
          <a:bodyPr anchorCtr="0" anchor="ctr" bIns="0" lIns="0" spcFirstLastPara="1" rIns="0" wrap="square" tIns="0">
            <a:noAutofit/>
          </a:bodyPr>
          <a:lstStyle/>
          <a:p>
            <a:pPr indent="9144" lvl="0" marL="0" rtl="0" algn="ctr">
              <a:lnSpc>
                <a:spcPct val="100000"/>
              </a:lnSpc>
              <a:spcBef>
                <a:spcPts val="0"/>
              </a:spcBef>
              <a:spcAft>
                <a:spcPts val="0"/>
              </a:spcAft>
              <a:buNone/>
            </a:pPr>
            <a:r>
              <a:rPr lang="en" sz="800">
                <a:latin typeface="Inter"/>
                <a:ea typeface="Inter"/>
                <a:cs typeface="Inter"/>
                <a:sym typeface="Inter"/>
              </a:rPr>
              <a:t>Build</a:t>
            </a:r>
            <a:endParaRPr sz="800">
              <a:solidFill>
                <a:srgbClr val="000000"/>
              </a:solidFill>
              <a:latin typeface="Inter"/>
              <a:ea typeface="Inter"/>
              <a:cs typeface="Inter"/>
              <a:sym typeface="Inter"/>
            </a:endParaRPr>
          </a:p>
          <a:p>
            <a:pPr indent="9144" lvl="0" marL="0" rtl="0" algn="ctr">
              <a:lnSpc>
                <a:spcPct val="100000"/>
              </a:lnSpc>
              <a:spcBef>
                <a:spcPts val="0"/>
              </a:spcBef>
              <a:spcAft>
                <a:spcPts val="0"/>
              </a:spcAft>
              <a:buNone/>
            </a:pPr>
            <a:r>
              <a:rPr lang="en" sz="800">
                <a:latin typeface="Inter"/>
                <a:ea typeface="Inter"/>
                <a:cs typeface="Inter"/>
                <a:sym typeface="Inter"/>
              </a:rPr>
              <a:t>Measure</a:t>
            </a:r>
            <a:endParaRPr sz="800">
              <a:solidFill>
                <a:srgbClr val="000000"/>
              </a:solidFill>
              <a:latin typeface="Inter"/>
              <a:ea typeface="Inter"/>
              <a:cs typeface="Inter"/>
              <a:sym typeface="Inter"/>
            </a:endParaRPr>
          </a:p>
          <a:p>
            <a:pPr indent="9144" lvl="0" marL="0" rtl="0" algn="ctr">
              <a:lnSpc>
                <a:spcPct val="100000"/>
              </a:lnSpc>
              <a:spcBef>
                <a:spcPts val="0"/>
              </a:spcBef>
              <a:spcAft>
                <a:spcPts val="0"/>
              </a:spcAft>
              <a:buNone/>
            </a:pPr>
            <a:r>
              <a:rPr lang="en" sz="800">
                <a:latin typeface="Inter"/>
                <a:ea typeface="Inter"/>
                <a:cs typeface="Inter"/>
                <a:sym typeface="Inter"/>
              </a:rPr>
              <a:t>Learn</a:t>
            </a:r>
            <a:endParaRPr sz="800">
              <a:solidFill>
                <a:srgbClr val="000000"/>
              </a:solidFill>
              <a:latin typeface="Inter"/>
              <a:ea typeface="Inter"/>
              <a:cs typeface="Inter"/>
              <a:sym typeface="Inter"/>
            </a:endParaRPr>
          </a:p>
        </p:txBody>
      </p:sp>
      <p:sp>
        <p:nvSpPr>
          <p:cNvPr id="1082" name="Google Shape;1082;p87"/>
          <p:cNvSpPr/>
          <p:nvPr/>
        </p:nvSpPr>
        <p:spPr>
          <a:xfrm rot="5400000">
            <a:off x="4469701" y="2146145"/>
            <a:ext cx="304200" cy="259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7"/>
          <p:cNvSpPr/>
          <p:nvPr/>
        </p:nvSpPr>
        <p:spPr>
          <a:xfrm rot="-5400000">
            <a:off x="4387772" y="4381381"/>
            <a:ext cx="304200" cy="259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9" name="Google Shape;1089;p88"/>
          <p:cNvSpPr txBox="1"/>
          <p:nvPr>
            <p:ph idx="1" type="body"/>
          </p:nvPr>
        </p:nvSpPr>
        <p:spPr>
          <a:xfrm>
            <a:off x="369000" y="1335975"/>
            <a:ext cx="3427500" cy="345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t>Our dual track approach means we can build, measure and learn based on insight and data, getting continuous feedback and insight to inform our product strategy.</a:t>
            </a:r>
            <a:br>
              <a:rPr lang="en" sz="1000"/>
            </a:br>
            <a:endParaRPr sz="1000"/>
          </a:p>
          <a:p>
            <a:pPr indent="-292100" lvl="0" marL="457200" rtl="0" algn="l">
              <a:spcBef>
                <a:spcPts val="1200"/>
              </a:spcBef>
              <a:spcAft>
                <a:spcPts val="0"/>
              </a:spcAft>
              <a:buSzPts val="1000"/>
              <a:buChar char="●"/>
            </a:pPr>
            <a:r>
              <a:rPr b="1" lang="en" sz="1000"/>
              <a:t>Discovery stream </a:t>
            </a:r>
            <a:r>
              <a:rPr lang="en" sz="1000"/>
              <a:t>focuses on de-risking assumptions, increasing confidence in product market fit. This stream evolves the product strategy and roadmap for the delivery stream, based on the insight and feedback from real customers and use cases. This quick feedback allows us to ensure we’re truly meeting customer needs, and enables us to pivot early if required. </a:t>
            </a:r>
            <a:br>
              <a:rPr lang="en" sz="1000"/>
            </a:br>
            <a:endParaRPr sz="1000"/>
          </a:p>
          <a:p>
            <a:pPr indent="-292100" lvl="0" marL="457200" rtl="0" algn="l">
              <a:spcBef>
                <a:spcPts val="0"/>
              </a:spcBef>
              <a:spcAft>
                <a:spcPts val="0"/>
              </a:spcAft>
              <a:buSzPts val="1000"/>
              <a:buChar char="●"/>
            </a:pPr>
            <a:r>
              <a:rPr b="1" lang="en" sz="1000"/>
              <a:t>Delivery stream</a:t>
            </a:r>
            <a:r>
              <a:rPr lang="en" sz="1000"/>
              <a:t> is focused on delivering the functionality to drive towards outcomes defined. </a:t>
            </a:r>
            <a:endParaRPr sz="1000"/>
          </a:p>
        </p:txBody>
      </p:sp>
      <p:sp>
        <p:nvSpPr>
          <p:cNvPr id="1090" name="Google Shape;1090;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1" name="Google Shape;1091;p88"/>
          <p:cNvSpPr txBox="1"/>
          <p:nvPr/>
        </p:nvSpPr>
        <p:spPr>
          <a:xfrm>
            <a:off x="6244174" y="449500"/>
            <a:ext cx="2072400" cy="3849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a:solidFill>
                  <a:schemeClr val="dk1"/>
                </a:solidFill>
                <a:latin typeface="Bitter"/>
                <a:ea typeface="Bitter"/>
                <a:cs typeface="Bitter"/>
                <a:sym typeface="Bitter"/>
              </a:rPr>
              <a:t>Continuous Discovery</a:t>
            </a:r>
            <a:endParaRPr b="1">
              <a:solidFill>
                <a:schemeClr val="dk1"/>
              </a:solidFill>
              <a:latin typeface="Bitter"/>
              <a:ea typeface="Bitter"/>
              <a:cs typeface="Bitter"/>
              <a:sym typeface="Bitter"/>
            </a:endParaRPr>
          </a:p>
        </p:txBody>
      </p:sp>
      <p:sp>
        <p:nvSpPr>
          <p:cNvPr id="1092" name="Google Shape;1092;p88"/>
          <p:cNvSpPr txBox="1"/>
          <p:nvPr>
            <p:ph type="title"/>
          </p:nvPr>
        </p:nvSpPr>
        <p:spPr>
          <a:xfrm>
            <a:off x="369000" y="441900"/>
            <a:ext cx="3551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5"/>
                </a:solidFill>
              </a:rPr>
              <a:t>Dual Track</a:t>
            </a:r>
            <a:r>
              <a:rPr lang="en"/>
              <a:t> Approach </a:t>
            </a:r>
            <a:endParaRPr/>
          </a:p>
        </p:txBody>
      </p:sp>
      <p:sp>
        <p:nvSpPr>
          <p:cNvPr id="1093" name="Google Shape;1093;p88"/>
          <p:cNvSpPr txBox="1"/>
          <p:nvPr>
            <p:ph idx="2" type="subTitle"/>
          </p:nvPr>
        </p:nvSpPr>
        <p:spPr>
          <a:xfrm>
            <a:off x="374450" y="898104"/>
            <a:ext cx="37158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Delivery &amp; Continuous Discovery</a:t>
            </a:r>
            <a:endParaRPr/>
          </a:p>
        </p:txBody>
      </p:sp>
      <p:sp>
        <p:nvSpPr>
          <p:cNvPr id="1094" name="Google Shape;1094;p88"/>
          <p:cNvSpPr/>
          <p:nvPr/>
        </p:nvSpPr>
        <p:spPr>
          <a:xfrm>
            <a:off x="6755821" y="850800"/>
            <a:ext cx="1191300" cy="426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solidFill>
                  <a:srgbClr val="FFFFFF"/>
                </a:solidFill>
                <a:latin typeface="Open Sans"/>
                <a:ea typeface="Open Sans"/>
                <a:cs typeface="Open Sans"/>
                <a:sym typeface="Open Sans"/>
              </a:rPr>
              <a:t>EXPERIMENT</a:t>
            </a:r>
            <a:endParaRPr b="1"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800">
                <a:solidFill>
                  <a:srgbClr val="FFFFFF"/>
                </a:solidFill>
                <a:latin typeface="Open Sans Light"/>
                <a:ea typeface="Open Sans Light"/>
                <a:cs typeface="Open Sans Light"/>
                <a:sym typeface="Open Sans Light"/>
              </a:rPr>
              <a:t>Low-cost</a:t>
            </a:r>
            <a:endParaRPr/>
          </a:p>
        </p:txBody>
      </p:sp>
      <p:sp>
        <p:nvSpPr>
          <p:cNvPr id="1095" name="Google Shape;1095;p88"/>
          <p:cNvSpPr/>
          <p:nvPr/>
        </p:nvSpPr>
        <p:spPr>
          <a:xfrm>
            <a:off x="6755821" y="2186033"/>
            <a:ext cx="1191300" cy="426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LEARN</a:t>
            </a:r>
            <a:endParaRPr sz="800">
              <a:solidFill>
                <a:srgbClr val="FFFFFF"/>
              </a:solidFill>
              <a:latin typeface="Open Sans Light"/>
              <a:ea typeface="Open Sans Light"/>
              <a:cs typeface="Open Sans Light"/>
              <a:sym typeface="Open Sans Light"/>
            </a:endParaRPr>
          </a:p>
        </p:txBody>
      </p:sp>
      <p:sp>
        <p:nvSpPr>
          <p:cNvPr id="1096" name="Google Shape;1096;p88"/>
          <p:cNvSpPr/>
          <p:nvPr/>
        </p:nvSpPr>
        <p:spPr>
          <a:xfrm>
            <a:off x="7649022" y="1534542"/>
            <a:ext cx="1191300" cy="426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solidFill>
                  <a:srgbClr val="FFFFFF"/>
                </a:solidFill>
                <a:latin typeface="Open Sans"/>
                <a:ea typeface="Open Sans"/>
                <a:cs typeface="Open Sans"/>
                <a:sym typeface="Open Sans"/>
              </a:rPr>
              <a:t>MEASURE</a:t>
            </a:r>
            <a:endParaRPr b="1"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800">
                <a:solidFill>
                  <a:srgbClr val="FFFFFF"/>
                </a:solidFill>
                <a:latin typeface="Open Sans Light"/>
                <a:ea typeface="Open Sans Light"/>
                <a:cs typeface="Open Sans Light"/>
                <a:sym typeface="Open Sans Light"/>
              </a:rPr>
              <a:t>Against measurable signals</a:t>
            </a:r>
            <a:endParaRPr/>
          </a:p>
        </p:txBody>
      </p:sp>
      <p:sp>
        <p:nvSpPr>
          <p:cNvPr id="1097" name="Google Shape;1097;p88"/>
          <p:cNvSpPr/>
          <p:nvPr/>
        </p:nvSpPr>
        <p:spPr>
          <a:xfrm>
            <a:off x="5822598" y="1534550"/>
            <a:ext cx="1446000" cy="426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solidFill>
                  <a:srgbClr val="FFFFFF"/>
                </a:solidFill>
                <a:latin typeface="Open Sans"/>
                <a:ea typeface="Open Sans"/>
                <a:cs typeface="Open Sans"/>
                <a:sym typeface="Open Sans"/>
              </a:rPr>
              <a:t>DISCOVERY HYPOTHESIS</a:t>
            </a:r>
            <a:endParaRPr b="1"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800">
                <a:solidFill>
                  <a:srgbClr val="FFFFFF"/>
                </a:solidFill>
                <a:latin typeface="Open Sans Light"/>
                <a:ea typeface="Open Sans Light"/>
                <a:cs typeface="Open Sans Light"/>
                <a:sym typeface="Open Sans Light"/>
              </a:rPr>
              <a:t>Based on </a:t>
            </a:r>
            <a:r>
              <a:rPr lang="en" sz="800">
                <a:solidFill>
                  <a:srgbClr val="FFFFFF"/>
                </a:solidFill>
                <a:latin typeface="Open Sans Light"/>
                <a:ea typeface="Open Sans Light"/>
                <a:cs typeface="Open Sans Light"/>
                <a:sym typeface="Open Sans Light"/>
              </a:rPr>
              <a:t>measurable</a:t>
            </a:r>
            <a:r>
              <a:rPr lang="en" sz="800">
                <a:solidFill>
                  <a:srgbClr val="FFFFFF"/>
                </a:solidFill>
                <a:latin typeface="Open Sans Light"/>
                <a:ea typeface="Open Sans Light"/>
                <a:cs typeface="Open Sans Light"/>
                <a:sym typeface="Open Sans Light"/>
              </a:rPr>
              <a:t> signals</a:t>
            </a:r>
            <a:endParaRPr sz="800"/>
          </a:p>
        </p:txBody>
      </p:sp>
      <p:cxnSp>
        <p:nvCxnSpPr>
          <p:cNvPr id="1098" name="Google Shape;1098;p88"/>
          <p:cNvCxnSpPr>
            <a:stCxn id="1094" idx="3"/>
            <a:endCxn id="1096" idx="0"/>
          </p:cNvCxnSpPr>
          <p:nvPr/>
        </p:nvCxnSpPr>
        <p:spPr>
          <a:xfrm>
            <a:off x="7947121" y="1064250"/>
            <a:ext cx="297600" cy="470400"/>
          </a:xfrm>
          <a:prstGeom prst="curvedConnector2">
            <a:avLst/>
          </a:prstGeom>
          <a:noFill/>
          <a:ln cap="flat" cmpd="sng" w="9525">
            <a:solidFill>
              <a:srgbClr val="666666"/>
            </a:solidFill>
            <a:prstDash val="solid"/>
            <a:round/>
            <a:headEnd len="med" w="med" type="none"/>
            <a:tailEnd len="med" w="med" type="triangle"/>
          </a:ln>
        </p:spPr>
      </p:cxnSp>
      <p:cxnSp>
        <p:nvCxnSpPr>
          <p:cNvPr id="1099" name="Google Shape;1099;p88"/>
          <p:cNvCxnSpPr>
            <a:stCxn id="1096" idx="2"/>
            <a:endCxn id="1095" idx="3"/>
          </p:cNvCxnSpPr>
          <p:nvPr/>
        </p:nvCxnSpPr>
        <p:spPr>
          <a:xfrm rot="5400000">
            <a:off x="7876872" y="2031642"/>
            <a:ext cx="438000" cy="297600"/>
          </a:xfrm>
          <a:prstGeom prst="curvedConnector2">
            <a:avLst/>
          </a:prstGeom>
          <a:noFill/>
          <a:ln cap="flat" cmpd="sng" w="9525">
            <a:solidFill>
              <a:srgbClr val="666666"/>
            </a:solidFill>
            <a:prstDash val="solid"/>
            <a:round/>
            <a:headEnd len="med" w="med" type="none"/>
            <a:tailEnd len="med" w="med" type="triangle"/>
          </a:ln>
        </p:spPr>
      </p:cxnSp>
      <p:cxnSp>
        <p:nvCxnSpPr>
          <p:cNvPr id="1100" name="Google Shape;1100;p88"/>
          <p:cNvCxnSpPr>
            <a:stCxn id="1095" idx="1"/>
            <a:endCxn id="1097" idx="2"/>
          </p:cNvCxnSpPr>
          <p:nvPr/>
        </p:nvCxnSpPr>
        <p:spPr>
          <a:xfrm rot="10800000">
            <a:off x="6545521" y="1961483"/>
            <a:ext cx="210300" cy="438000"/>
          </a:xfrm>
          <a:prstGeom prst="curvedConnector2">
            <a:avLst/>
          </a:prstGeom>
          <a:noFill/>
          <a:ln cap="flat" cmpd="sng" w="9525">
            <a:solidFill>
              <a:srgbClr val="666666"/>
            </a:solidFill>
            <a:prstDash val="solid"/>
            <a:round/>
            <a:headEnd len="med" w="med" type="none"/>
            <a:tailEnd len="med" w="med" type="triangle"/>
          </a:ln>
        </p:spPr>
      </p:cxnSp>
      <p:cxnSp>
        <p:nvCxnSpPr>
          <p:cNvPr id="1101" name="Google Shape;1101;p88"/>
          <p:cNvCxnSpPr>
            <a:stCxn id="1097" idx="0"/>
            <a:endCxn id="1094" idx="1"/>
          </p:cNvCxnSpPr>
          <p:nvPr/>
        </p:nvCxnSpPr>
        <p:spPr>
          <a:xfrm rot="-5400000">
            <a:off x="6415548" y="1194200"/>
            <a:ext cx="470400" cy="210300"/>
          </a:xfrm>
          <a:prstGeom prst="curvedConnector2">
            <a:avLst/>
          </a:prstGeom>
          <a:noFill/>
          <a:ln cap="flat" cmpd="sng" w="9525">
            <a:solidFill>
              <a:srgbClr val="666666"/>
            </a:solidFill>
            <a:prstDash val="solid"/>
            <a:round/>
            <a:headEnd len="med" w="med" type="none"/>
            <a:tailEnd len="med" w="med" type="triangle"/>
          </a:ln>
        </p:spPr>
      </p:cxnSp>
      <p:sp>
        <p:nvSpPr>
          <p:cNvPr id="1102" name="Google Shape;1102;p88"/>
          <p:cNvSpPr/>
          <p:nvPr/>
        </p:nvSpPr>
        <p:spPr>
          <a:xfrm>
            <a:off x="4086787" y="1603313"/>
            <a:ext cx="1191300" cy="426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OBSERVATION</a:t>
            </a:r>
            <a:endParaRPr b="1"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800">
                <a:solidFill>
                  <a:srgbClr val="FFFFFF"/>
                </a:solidFill>
                <a:latin typeface="Open Sans Light"/>
                <a:ea typeface="Open Sans Light"/>
                <a:cs typeface="Open Sans Light"/>
                <a:sym typeface="Open Sans Light"/>
              </a:rPr>
              <a:t>Based on research/</a:t>
            </a:r>
            <a:br>
              <a:rPr lang="en" sz="800">
                <a:solidFill>
                  <a:srgbClr val="FFFFFF"/>
                </a:solidFill>
                <a:latin typeface="Open Sans Light"/>
                <a:ea typeface="Open Sans Light"/>
                <a:cs typeface="Open Sans Light"/>
                <a:sym typeface="Open Sans Light"/>
              </a:rPr>
            </a:br>
            <a:r>
              <a:rPr lang="en" sz="800">
                <a:solidFill>
                  <a:srgbClr val="FFFFFF"/>
                </a:solidFill>
                <a:latin typeface="Open Sans Light"/>
                <a:ea typeface="Open Sans Light"/>
                <a:cs typeface="Open Sans Light"/>
                <a:sym typeface="Open Sans Light"/>
              </a:rPr>
              <a:t>exploratory analysis</a:t>
            </a:r>
            <a:endParaRPr b="1" sz="800">
              <a:solidFill>
                <a:srgbClr val="FFFFFF"/>
              </a:solidFill>
              <a:latin typeface="Open Sans"/>
              <a:ea typeface="Open Sans"/>
              <a:cs typeface="Open Sans"/>
              <a:sym typeface="Open Sans"/>
            </a:endParaRPr>
          </a:p>
        </p:txBody>
      </p:sp>
      <p:cxnSp>
        <p:nvCxnSpPr>
          <p:cNvPr id="1103" name="Google Shape;1103;p88"/>
          <p:cNvCxnSpPr>
            <a:stCxn id="1102" idx="3"/>
          </p:cNvCxnSpPr>
          <p:nvPr/>
        </p:nvCxnSpPr>
        <p:spPr>
          <a:xfrm>
            <a:off x="5278087" y="1816763"/>
            <a:ext cx="534300" cy="0"/>
          </a:xfrm>
          <a:prstGeom prst="straightConnector1">
            <a:avLst/>
          </a:prstGeom>
          <a:noFill/>
          <a:ln cap="flat" cmpd="sng" w="9525">
            <a:solidFill>
              <a:schemeClr val="dk2"/>
            </a:solidFill>
            <a:prstDash val="solid"/>
            <a:round/>
            <a:headEnd len="med" w="med" type="none"/>
            <a:tailEnd len="med" w="med" type="triangle"/>
          </a:ln>
        </p:spPr>
      </p:cxnSp>
      <p:sp>
        <p:nvSpPr>
          <p:cNvPr id="1104" name="Google Shape;1104;p88"/>
          <p:cNvSpPr txBox="1"/>
          <p:nvPr/>
        </p:nvSpPr>
        <p:spPr>
          <a:xfrm>
            <a:off x="6248522" y="4720273"/>
            <a:ext cx="2248200" cy="3849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a:solidFill>
                  <a:schemeClr val="dk1"/>
                </a:solidFill>
                <a:latin typeface="Bitter"/>
                <a:ea typeface="Bitter"/>
                <a:cs typeface="Bitter"/>
                <a:sym typeface="Bitter"/>
              </a:rPr>
              <a:t>Continuous Delivery</a:t>
            </a:r>
            <a:endParaRPr b="1">
              <a:solidFill>
                <a:schemeClr val="dk1"/>
              </a:solidFill>
              <a:latin typeface="Bitter"/>
              <a:ea typeface="Bitter"/>
              <a:cs typeface="Bitter"/>
              <a:sym typeface="Bitter"/>
            </a:endParaRPr>
          </a:p>
        </p:txBody>
      </p:sp>
      <p:sp>
        <p:nvSpPr>
          <p:cNvPr id="1105" name="Google Shape;1105;p88"/>
          <p:cNvSpPr/>
          <p:nvPr/>
        </p:nvSpPr>
        <p:spPr>
          <a:xfrm>
            <a:off x="6755821" y="2838001"/>
            <a:ext cx="1191300" cy="42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BUILD</a:t>
            </a:r>
            <a:endParaRPr sz="800">
              <a:solidFill>
                <a:srgbClr val="FFFFFF"/>
              </a:solidFill>
              <a:latin typeface="Open Sans Light"/>
              <a:ea typeface="Open Sans Light"/>
              <a:cs typeface="Open Sans Light"/>
              <a:sym typeface="Open Sans Light"/>
            </a:endParaRPr>
          </a:p>
        </p:txBody>
      </p:sp>
      <p:sp>
        <p:nvSpPr>
          <p:cNvPr id="1106" name="Google Shape;1106;p88"/>
          <p:cNvSpPr/>
          <p:nvPr/>
        </p:nvSpPr>
        <p:spPr>
          <a:xfrm>
            <a:off x="6755821" y="4175862"/>
            <a:ext cx="1191300" cy="42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LEARN</a:t>
            </a:r>
            <a:endParaRPr b="1" sz="800">
              <a:solidFill>
                <a:srgbClr val="FFFFFF"/>
              </a:solidFill>
              <a:latin typeface="Open Sans"/>
              <a:ea typeface="Open Sans"/>
              <a:cs typeface="Open Sans"/>
              <a:sym typeface="Open Sans"/>
            </a:endParaRPr>
          </a:p>
        </p:txBody>
      </p:sp>
      <p:sp>
        <p:nvSpPr>
          <p:cNvPr id="1107" name="Google Shape;1107;p88"/>
          <p:cNvSpPr/>
          <p:nvPr/>
        </p:nvSpPr>
        <p:spPr>
          <a:xfrm>
            <a:off x="7649022" y="3492183"/>
            <a:ext cx="1191300" cy="42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MEASURE</a:t>
            </a:r>
            <a:endParaRPr b="1"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800">
                <a:solidFill>
                  <a:srgbClr val="FFFFFF"/>
                </a:solidFill>
                <a:latin typeface="Open Sans Light"/>
                <a:ea typeface="Open Sans Light"/>
                <a:cs typeface="Open Sans Light"/>
                <a:sym typeface="Open Sans Light"/>
              </a:rPr>
              <a:t>Against measurable signals</a:t>
            </a:r>
            <a:endParaRPr b="1" sz="800">
              <a:solidFill>
                <a:srgbClr val="FFFFFF"/>
              </a:solidFill>
              <a:latin typeface="Open Sans"/>
              <a:ea typeface="Open Sans"/>
              <a:cs typeface="Open Sans"/>
              <a:sym typeface="Open Sans"/>
            </a:endParaRPr>
          </a:p>
        </p:txBody>
      </p:sp>
      <p:sp>
        <p:nvSpPr>
          <p:cNvPr id="1108" name="Google Shape;1108;p88"/>
          <p:cNvSpPr/>
          <p:nvPr/>
        </p:nvSpPr>
        <p:spPr>
          <a:xfrm>
            <a:off x="5822598" y="3492175"/>
            <a:ext cx="1289100" cy="42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solidFill>
                  <a:srgbClr val="FFFFFF"/>
                </a:solidFill>
                <a:latin typeface="Open Sans"/>
                <a:ea typeface="Open Sans"/>
                <a:cs typeface="Open Sans"/>
                <a:sym typeface="Open Sans"/>
              </a:rPr>
              <a:t>BUILD HYPOTHESIS</a:t>
            </a:r>
            <a:endParaRPr b="1" sz="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800">
                <a:solidFill>
                  <a:srgbClr val="FFFFFF"/>
                </a:solidFill>
                <a:latin typeface="Open Sans Light"/>
                <a:ea typeface="Open Sans Light"/>
                <a:cs typeface="Open Sans Light"/>
                <a:sym typeface="Open Sans Light"/>
              </a:rPr>
              <a:t>Based on measurable signals</a:t>
            </a:r>
            <a:endParaRPr sz="800">
              <a:solidFill>
                <a:srgbClr val="FFFFFF"/>
              </a:solidFill>
              <a:latin typeface="Open Sans Light"/>
              <a:ea typeface="Open Sans Light"/>
              <a:cs typeface="Open Sans Light"/>
              <a:sym typeface="Open Sans Light"/>
            </a:endParaRPr>
          </a:p>
        </p:txBody>
      </p:sp>
      <p:cxnSp>
        <p:nvCxnSpPr>
          <p:cNvPr id="1109" name="Google Shape;1109;p88"/>
          <p:cNvCxnSpPr>
            <a:stCxn id="1105" idx="3"/>
            <a:endCxn id="1107" idx="0"/>
          </p:cNvCxnSpPr>
          <p:nvPr/>
        </p:nvCxnSpPr>
        <p:spPr>
          <a:xfrm>
            <a:off x="7947121" y="3051451"/>
            <a:ext cx="297600" cy="440700"/>
          </a:xfrm>
          <a:prstGeom prst="curvedConnector2">
            <a:avLst/>
          </a:prstGeom>
          <a:noFill/>
          <a:ln cap="flat" cmpd="sng" w="9525">
            <a:solidFill>
              <a:schemeClr val="accent6"/>
            </a:solidFill>
            <a:prstDash val="solid"/>
            <a:round/>
            <a:headEnd len="med" w="med" type="none"/>
            <a:tailEnd len="med" w="med" type="triangle"/>
          </a:ln>
        </p:spPr>
      </p:cxnSp>
      <p:cxnSp>
        <p:nvCxnSpPr>
          <p:cNvPr id="1110" name="Google Shape;1110;p88"/>
          <p:cNvCxnSpPr>
            <a:stCxn id="1107" idx="2"/>
            <a:endCxn id="1106" idx="3"/>
          </p:cNvCxnSpPr>
          <p:nvPr/>
        </p:nvCxnSpPr>
        <p:spPr>
          <a:xfrm rot="5400000">
            <a:off x="7860822" y="4005333"/>
            <a:ext cx="470100" cy="297600"/>
          </a:xfrm>
          <a:prstGeom prst="curvedConnector2">
            <a:avLst/>
          </a:prstGeom>
          <a:noFill/>
          <a:ln cap="flat" cmpd="sng" w="9525">
            <a:solidFill>
              <a:schemeClr val="accent6"/>
            </a:solidFill>
            <a:prstDash val="solid"/>
            <a:round/>
            <a:headEnd len="med" w="med" type="none"/>
            <a:tailEnd len="med" w="med" type="triangle"/>
          </a:ln>
        </p:spPr>
      </p:cxnSp>
      <p:cxnSp>
        <p:nvCxnSpPr>
          <p:cNvPr id="1111" name="Google Shape;1111;p88"/>
          <p:cNvCxnSpPr>
            <a:stCxn id="1106" idx="1"/>
            <a:endCxn id="1108" idx="2"/>
          </p:cNvCxnSpPr>
          <p:nvPr/>
        </p:nvCxnSpPr>
        <p:spPr>
          <a:xfrm rot="10800000">
            <a:off x="6467221" y="3919212"/>
            <a:ext cx="288600" cy="470100"/>
          </a:xfrm>
          <a:prstGeom prst="curvedConnector2">
            <a:avLst/>
          </a:prstGeom>
          <a:noFill/>
          <a:ln cap="flat" cmpd="sng" w="9525">
            <a:solidFill>
              <a:schemeClr val="accent6"/>
            </a:solidFill>
            <a:prstDash val="solid"/>
            <a:round/>
            <a:headEnd len="med" w="med" type="none"/>
            <a:tailEnd len="med" w="med" type="triangle"/>
          </a:ln>
        </p:spPr>
      </p:cxnSp>
      <p:cxnSp>
        <p:nvCxnSpPr>
          <p:cNvPr id="1112" name="Google Shape;1112;p88"/>
          <p:cNvCxnSpPr>
            <a:stCxn id="1108" idx="0"/>
            <a:endCxn id="1105" idx="1"/>
          </p:cNvCxnSpPr>
          <p:nvPr/>
        </p:nvCxnSpPr>
        <p:spPr>
          <a:xfrm rot="-5400000">
            <a:off x="6391098" y="3127525"/>
            <a:ext cx="440700" cy="288600"/>
          </a:xfrm>
          <a:prstGeom prst="curvedConnector2">
            <a:avLst/>
          </a:prstGeom>
          <a:noFill/>
          <a:ln cap="flat" cmpd="sng" w="9525">
            <a:solidFill>
              <a:schemeClr val="accent6"/>
            </a:solidFill>
            <a:prstDash val="solid"/>
            <a:round/>
            <a:headEnd len="med" w="med" type="none"/>
            <a:tailEnd len="med" w="med" type="triangle"/>
          </a:ln>
        </p:spPr>
      </p:cxnSp>
      <p:sp>
        <p:nvSpPr>
          <p:cNvPr id="1113" name="Google Shape;1113;p88"/>
          <p:cNvSpPr/>
          <p:nvPr/>
        </p:nvSpPr>
        <p:spPr>
          <a:xfrm>
            <a:off x="4093977" y="3484803"/>
            <a:ext cx="1191300" cy="42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FEATURE BACKLOG</a:t>
            </a:r>
            <a:endParaRPr b="1" sz="800">
              <a:solidFill>
                <a:srgbClr val="FFFFFF"/>
              </a:solidFill>
              <a:latin typeface="Open Sans"/>
              <a:ea typeface="Open Sans"/>
              <a:cs typeface="Open Sans"/>
              <a:sym typeface="Open Sans"/>
            </a:endParaRPr>
          </a:p>
        </p:txBody>
      </p:sp>
      <p:cxnSp>
        <p:nvCxnSpPr>
          <p:cNvPr id="1114" name="Google Shape;1114;p88"/>
          <p:cNvCxnSpPr/>
          <p:nvPr/>
        </p:nvCxnSpPr>
        <p:spPr>
          <a:xfrm>
            <a:off x="5285500" y="3761113"/>
            <a:ext cx="533400" cy="0"/>
          </a:xfrm>
          <a:prstGeom prst="straightConnector1">
            <a:avLst/>
          </a:prstGeom>
          <a:noFill/>
          <a:ln cap="flat" cmpd="sng" w="9525">
            <a:solidFill>
              <a:schemeClr val="accent6"/>
            </a:solidFill>
            <a:prstDash val="solid"/>
            <a:round/>
            <a:headEnd len="med" w="med" type="none"/>
            <a:tailEnd len="med" w="med" type="triangle"/>
          </a:ln>
        </p:spPr>
      </p:cxnSp>
      <p:cxnSp>
        <p:nvCxnSpPr>
          <p:cNvPr id="1115" name="Google Shape;1115;p88"/>
          <p:cNvCxnSpPr>
            <a:endCxn id="1113" idx="0"/>
          </p:cNvCxnSpPr>
          <p:nvPr/>
        </p:nvCxnSpPr>
        <p:spPr>
          <a:xfrm flipH="1">
            <a:off x="4689627" y="2399403"/>
            <a:ext cx="2066100" cy="1085400"/>
          </a:xfrm>
          <a:prstGeom prst="curvedConnector2">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9" name="Shape 1119"/>
        <p:cNvGrpSpPr/>
        <p:nvPr/>
      </p:nvGrpSpPr>
      <p:grpSpPr>
        <a:xfrm>
          <a:off x="0" y="0"/>
          <a:ext cx="0" cy="0"/>
          <a:chOff x="0" y="0"/>
          <a:chExt cx="0" cy="0"/>
        </a:xfrm>
      </p:grpSpPr>
      <p:sp>
        <p:nvSpPr>
          <p:cNvPr id="1120" name="Google Shape;1120;p8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Productized challenges give business users autonomy and flexibility to spin up new challenges </a:t>
            </a:r>
            <a:endParaRPr sz="2200"/>
          </a:p>
        </p:txBody>
      </p:sp>
      <p:sp>
        <p:nvSpPr>
          <p:cNvPr id="1121" name="Google Shape;1121;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2" name="Google Shape;1122;p89"/>
          <p:cNvPicPr preferRelativeResize="0"/>
          <p:nvPr/>
        </p:nvPicPr>
        <p:blipFill rotWithShape="1">
          <a:blip r:embed="rId3">
            <a:alphaModFix/>
          </a:blip>
          <a:srcRect b="15533" l="0" r="0" t="0"/>
          <a:stretch/>
        </p:blipFill>
        <p:spPr>
          <a:xfrm>
            <a:off x="6435949" y="1172175"/>
            <a:ext cx="1973851" cy="3605627"/>
          </a:xfrm>
          <a:prstGeom prst="rect">
            <a:avLst/>
          </a:prstGeom>
          <a:noFill/>
          <a:ln>
            <a:noFill/>
          </a:ln>
          <a:effectLst>
            <a:outerShdw blurRad="57150" rotWithShape="0" algn="bl" dir="5400000" dist="19050">
              <a:srgbClr val="000000">
                <a:alpha val="50000"/>
              </a:srgbClr>
            </a:outerShdw>
          </a:effectLst>
        </p:spPr>
      </p:pic>
      <p:cxnSp>
        <p:nvCxnSpPr>
          <p:cNvPr id="1123" name="Google Shape;1123;p89"/>
          <p:cNvCxnSpPr/>
          <p:nvPr/>
        </p:nvCxnSpPr>
        <p:spPr>
          <a:xfrm>
            <a:off x="5607499" y="2910375"/>
            <a:ext cx="682200" cy="6300"/>
          </a:xfrm>
          <a:prstGeom prst="straightConnector1">
            <a:avLst/>
          </a:prstGeom>
          <a:noFill/>
          <a:ln cap="flat" cmpd="sng" w="19050">
            <a:solidFill>
              <a:schemeClr val="dk1"/>
            </a:solidFill>
            <a:prstDash val="solid"/>
            <a:round/>
            <a:headEnd len="med" w="med" type="none"/>
            <a:tailEnd len="med" w="med" type="triangle"/>
          </a:ln>
        </p:spPr>
      </p:cxnSp>
      <p:sp>
        <p:nvSpPr>
          <p:cNvPr id="1124" name="Google Shape;1124;p89"/>
          <p:cNvSpPr txBox="1"/>
          <p:nvPr/>
        </p:nvSpPr>
        <p:spPr>
          <a:xfrm>
            <a:off x="457200" y="4133500"/>
            <a:ext cx="542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Business users can now configure a challenge by setting the metrics to track and rewards to give to the public, without additional development effort. </a:t>
            </a:r>
            <a:endParaRPr sz="1100">
              <a:solidFill>
                <a:schemeClr val="dk1"/>
              </a:solidFill>
              <a:latin typeface="Inter"/>
              <a:ea typeface="Inter"/>
              <a:cs typeface="Inter"/>
              <a:sym typeface="Inter"/>
            </a:endParaRPr>
          </a:p>
        </p:txBody>
      </p:sp>
      <p:pic>
        <p:nvPicPr>
          <p:cNvPr id="1125" name="Google Shape;1125;p89"/>
          <p:cNvPicPr preferRelativeResize="0"/>
          <p:nvPr/>
        </p:nvPicPr>
        <p:blipFill>
          <a:blip r:embed="rId4">
            <a:alphaModFix/>
          </a:blip>
          <a:stretch>
            <a:fillRect/>
          </a:stretch>
        </p:blipFill>
        <p:spPr>
          <a:xfrm>
            <a:off x="411425" y="1497750"/>
            <a:ext cx="2354550" cy="2278139"/>
          </a:xfrm>
          <a:prstGeom prst="rect">
            <a:avLst/>
          </a:prstGeom>
          <a:noFill/>
          <a:ln>
            <a:noFill/>
          </a:ln>
          <a:effectLst>
            <a:outerShdw blurRad="57150" rotWithShape="0" algn="bl" dir="5400000" dist="19050">
              <a:srgbClr val="000000">
                <a:alpha val="50000"/>
              </a:srgbClr>
            </a:outerShdw>
          </a:effectLst>
        </p:spPr>
      </p:pic>
      <p:pic>
        <p:nvPicPr>
          <p:cNvPr id="1126" name="Google Shape;1126;p89"/>
          <p:cNvPicPr preferRelativeResize="0"/>
          <p:nvPr/>
        </p:nvPicPr>
        <p:blipFill>
          <a:blip r:embed="rId5">
            <a:alphaModFix/>
          </a:blip>
          <a:stretch>
            <a:fillRect/>
          </a:stretch>
        </p:blipFill>
        <p:spPr>
          <a:xfrm>
            <a:off x="2706650" y="1172175"/>
            <a:ext cx="2754600" cy="3018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30" name="Shape 1130"/>
        <p:cNvGrpSpPr/>
        <p:nvPr/>
      </p:nvGrpSpPr>
      <p:grpSpPr>
        <a:xfrm>
          <a:off x="0" y="0"/>
          <a:ext cx="0" cy="0"/>
          <a:chOff x="0" y="0"/>
          <a:chExt cx="0" cy="0"/>
        </a:xfrm>
      </p:grpSpPr>
      <p:sp>
        <p:nvSpPr>
          <p:cNvPr id="1131" name="Google Shape;1131;p90"/>
          <p:cNvSpPr/>
          <p:nvPr/>
        </p:nvSpPr>
        <p:spPr>
          <a:xfrm>
            <a:off x="3574200" y="-25350"/>
            <a:ext cx="5569800" cy="51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
        <p:nvSpPr>
          <p:cNvPr id="1133" name="Google Shape;1133;p90"/>
          <p:cNvSpPr txBox="1"/>
          <p:nvPr>
            <p:ph type="ctrTitle"/>
          </p:nvPr>
        </p:nvSpPr>
        <p:spPr>
          <a:xfrm>
            <a:off x="369000" y="1656500"/>
            <a:ext cx="3693900" cy="1344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Sensible </a:t>
            </a:r>
            <a:endParaRPr>
              <a:solidFill>
                <a:srgbClr val="FFFFFF"/>
              </a:solidFill>
            </a:endParaRPr>
          </a:p>
          <a:p>
            <a:pPr indent="0" lvl="0" marL="0" rtl="0" algn="l">
              <a:spcBef>
                <a:spcPts val="0"/>
              </a:spcBef>
              <a:spcAft>
                <a:spcPts val="0"/>
              </a:spcAft>
              <a:buNone/>
            </a:pPr>
            <a:r>
              <a:rPr lang="en">
                <a:solidFill>
                  <a:srgbClr val="FFFFFF"/>
                </a:solidFill>
              </a:rPr>
              <a:t>Defaults</a:t>
            </a:r>
            <a:endParaRPr>
              <a:solidFill>
                <a:srgbClr val="FFFFFF"/>
              </a:solidFill>
            </a:endParaRPr>
          </a:p>
        </p:txBody>
      </p:sp>
      <p:sp>
        <p:nvSpPr>
          <p:cNvPr id="1134" name="Google Shape;1134;p90"/>
          <p:cNvSpPr txBox="1"/>
          <p:nvPr/>
        </p:nvSpPr>
        <p:spPr>
          <a:xfrm>
            <a:off x="368524" y="4771866"/>
            <a:ext cx="3937800" cy="17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lt2"/>
                </a:solidFill>
                <a:latin typeface="Inter"/>
                <a:ea typeface="Inter"/>
                <a:cs typeface="Inter"/>
                <a:sym typeface="Inter"/>
              </a:rPr>
              <a:t>©2022 Thoughtworks Pte Ltd. Commercial in Confidence </a:t>
            </a:r>
            <a:endParaRPr sz="600">
              <a:solidFill>
                <a:schemeClr val="lt2"/>
              </a:solidFill>
              <a:latin typeface="Inter"/>
              <a:ea typeface="Inter"/>
              <a:cs typeface="Inter"/>
              <a:sym typeface="Inter"/>
            </a:endParaRPr>
          </a:p>
        </p:txBody>
      </p:sp>
      <p:sp>
        <p:nvSpPr>
          <p:cNvPr id="1135" name="Google Shape;1135;p90"/>
          <p:cNvSpPr/>
          <p:nvPr/>
        </p:nvSpPr>
        <p:spPr>
          <a:xfrm>
            <a:off x="5284294"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Evolutionary Architecture Approach</a:t>
            </a:r>
            <a:endParaRPr sz="1200">
              <a:solidFill>
                <a:srgbClr val="7F7F7F"/>
              </a:solidFill>
              <a:latin typeface="Inter"/>
              <a:ea typeface="Inter"/>
              <a:cs typeface="Inter"/>
              <a:sym typeface="Inter"/>
            </a:endParaRPr>
          </a:p>
        </p:txBody>
      </p:sp>
      <p:sp>
        <p:nvSpPr>
          <p:cNvPr id="1136" name="Google Shape;1136;p90"/>
          <p:cNvSpPr/>
          <p:nvPr/>
        </p:nvSpPr>
        <p:spPr>
          <a:xfrm>
            <a:off x="3850325"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Mapping out the platform competencies</a:t>
            </a:r>
            <a:endParaRPr sz="1200">
              <a:solidFill>
                <a:srgbClr val="7F7F7F"/>
              </a:solidFill>
              <a:latin typeface="Inter"/>
              <a:ea typeface="Inter"/>
              <a:cs typeface="Inter"/>
              <a:sym typeface="Inter"/>
            </a:endParaRPr>
          </a:p>
        </p:txBody>
      </p:sp>
      <p:sp>
        <p:nvSpPr>
          <p:cNvPr id="1137" name="Google Shape;1137;p90"/>
          <p:cNvSpPr/>
          <p:nvPr/>
        </p:nvSpPr>
        <p:spPr>
          <a:xfrm>
            <a:off x="6718264" y="8686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Building right technical foundations</a:t>
            </a:r>
            <a:endParaRPr sz="1200">
              <a:solidFill>
                <a:srgbClr val="7F7F7F"/>
              </a:solidFill>
              <a:latin typeface="Inter"/>
              <a:ea typeface="Inter"/>
              <a:cs typeface="Inter"/>
              <a:sym typeface="Inter"/>
            </a:endParaRPr>
          </a:p>
        </p:txBody>
      </p:sp>
      <p:sp>
        <p:nvSpPr>
          <p:cNvPr id="1138" name="Google Shape;1138;p90"/>
          <p:cNvSpPr/>
          <p:nvPr/>
        </p:nvSpPr>
        <p:spPr>
          <a:xfrm>
            <a:off x="5996063" y="21242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Productised design</a:t>
            </a:r>
            <a:endParaRPr sz="1200">
              <a:solidFill>
                <a:srgbClr val="7F7F7F"/>
              </a:solidFill>
              <a:latin typeface="Inter"/>
              <a:ea typeface="Inter"/>
              <a:cs typeface="Inter"/>
              <a:sym typeface="Inter"/>
            </a:endParaRPr>
          </a:p>
        </p:txBody>
      </p:sp>
      <p:sp>
        <p:nvSpPr>
          <p:cNvPr id="1139" name="Google Shape;1139;p90"/>
          <p:cNvSpPr/>
          <p:nvPr/>
        </p:nvSpPr>
        <p:spPr>
          <a:xfrm>
            <a:off x="743003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chemeClr val="lt1"/>
                </a:solidFill>
                <a:latin typeface="Inter"/>
                <a:ea typeface="Inter"/>
                <a:cs typeface="Inter"/>
                <a:sym typeface="Inter"/>
              </a:rPr>
              <a:t>Scaling agile to build and evolve</a:t>
            </a:r>
            <a:endParaRPr sz="1200">
              <a:solidFill>
                <a:schemeClr val="lt1"/>
              </a:solidFill>
              <a:latin typeface="Inter"/>
              <a:ea typeface="Inter"/>
              <a:cs typeface="Inter"/>
              <a:sym typeface="Inter"/>
            </a:endParaRPr>
          </a:p>
        </p:txBody>
      </p:sp>
      <p:sp>
        <p:nvSpPr>
          <p:cNvPr id="1140" name="Google Shape;1140;p90"/>
          <p:cNvSpPr/>
          <p:nvPr/>
        </p:nvSpPr>
        <p:spPr>
          <a:xfrm>
            <a:off x="456208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Self serve data for analytics</a:t>
            </a:r>
            <a:endParaRPr sz="1200">
              <a:solidFill>
                <a:srgbClr val="7F7F7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4"/>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Case Study - A modernisation journey for a public sector agency</a:t>
            </a:r>
            <a:endParaRPr sz="4800">
              <a:solidFill>
                <a:schemeClr val="lt1"/>
              </a:solidFill>
            </a:endParaRPr>
          </a:p>
        </p:txBody>
      </p:sp>
      <p:sp>
        <p:nvSpPr>
          <p:cNvPr id="264" name="Google Shape;26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4" name="Shape 1144"/>
        <p:cNvGrpSpPr/>
        <p:nvPr/>
      </p:nvGrpSpPr>
      <p:grpSpPr>
        <a:xfrm>
          <a:off x="0" y="0"/>
          <a:ext cx="0" cy="0"/>
          <a:chOff x="0" y="0"/>
          <a:chExt cx="0" cy="0"/>
        </a:xfrm>
      </p:grpSpPr>
      <p:sp>
        <p:nvSpPr>
          <p:cNvPr id="1145" name="Google Shape;1145;p91"/>
          <p:cNvSpPr txBox="1"/>
          <p:nvPr>
            <p:ph type="title"/>
          </p:nvPr>
        </p:nvSpPr>
        <p:spPr>
          <a:xfrm>
            <a:off x="369000" y="365700"/>
            <a:ext cx="840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 sz="2200"/>
              <a:t>By establishing the line of sight for transparency, alignment and faster decision making</a:t>
            </a:r>
            <a:endParaRPr sz="2200">
              <a:solidFill>
                <a:schemeClr val="accent2"/>
              </a:solidFill>
            </a:endParaRPr>
          </a:p>
        </p:txBody>
      </p:sp>
      <p:pic>
        <p:nvPicPr>
          <p:cNvPr id="1146" name="Google Shape;1146;p91"/>
          <p:cNvPicPr preferRelativeResize="0"/>
          <p:nvPr/>
        </p:nvPicPr>
        <p:blipFill rotWithShape="1">
          <a:blip r:embed="rId3">
            <a:alphaModFix/>
          </a:blip>
          <a:srcRect b="17408" l="0" r="0" t="10597"/>
          <a:stretch/>
        </p:blipFill>
        <p:spPr>
          <a:xfrm>
            <a:off x="401250" y="1061100"/>
            <a:ext cx="8175601" cy="3682126"/>
          </a:xfrm>
          <a:prstGeom prst="rect">
            <a:avLst/>
          </a:prstGeom>
          <a:noFill/>
          <a:ln>
            <a:noFill/>
          </a:ln>
        </p:spPr>
      </p:pic>
      <p:sp>
        <p:nvSpPr>
          <p:cNvPr id="1147" name="Google Shape;1147;p91"/>
          <p:cNvSpPr/>
          <p:nvPr/>
        </p:nvSpPr>
        <p:spPr>
          <a:xfrm>
            <a:off x="1155625" y="3823545"/>
            <a:ext cx="370200" cy="37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SemiBold"/>
                <a:ea typeface="Inter SemiBold"/>
                <a:cs typeface="Inter SemiBold"/>
                <a:sym typeface="Inter SemiBold"/>
              </a:rPr>
              <a:t>1</a:t>
            </a:r>
            <a:endParaRPr>
              <a:solidFill>
                <a:schemeClr val="lt1"/>
              </a:solidFill>
              <a:latin typeface="Inter SemiBold"/>
              <a:ea typeface="Inter SemiBold"/>
              <a:cs typeface="Inter SemiBold"/>
              <a:sym typeface="Inter SemiBold"/>
            </a:endParaRPr>
          </a:p>
        </p:txBody>
      </p:sp>
      <p:sp>
        <p:nvSpPr>
          <p:cNvPr id="1148" name="Google Shape;1148;p91"/>
          <p:cNvSpPr/>
          <p:nvPr/>
        </p:nvSpPr>
        <p:spPr>
          <a:xfrm>
            <a:off x="3608050" y="2865220"/>
            <a:ext cx="370200" cy="37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SemiBold"/>
                <a:ea typeface="Inter SemiBold"/>
                <a:cs typeface="Inter SemiBold"/>
                <a:sym typeface="Inter SemiBold"/>
              </a:rPr>
              <a:t>2</a:t>
            </a:r>
            <a:endParaRPr>
              <a:solidFill>
                <a:schemeClr val="lt1"/>
              </a:solidFill>
              <a:latin typeface="Inter SemiBold"/>
              <a:ea typeface="Inter SemiBold"/>
              <a:cs typeface="Inter SemiBold"/>
              <a:sym typeface="Inter SemiBold"/>
            </a:endParaRPr>
          </a:p>
        </p:txBody>
      </p:sp>
      <p:sp>
        <p:nvSpPr>
          <p:cNvPr id="1149" name="Google Shape;1149;p91"/>
          <p:cNvSpPr/>
          <p:nvPr/>
        </p:nvSpPr>
        <p:spPr>
          <a:xfrm>
            <a:off x="5364850" y="2865220"/>
            <a:ext cx="370200" cy="37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SemiBold"/>
                <a:ea typeface="Inter SemiBold"/>
                <a:cs typeface="Inter SemiBold"/>
                <a:sym typeface="Inter SemiBold"/>
              </a:rPr>
              <a:t>3</a:t>
            </a:r>
            <a:endParaRPr>
              <a:solidFill>
                <a:schemeClr val="lt1"/>
              </a:solidFill>
              <a:latin typeface="Inter SemiBold"/>
              <a:ea typeface="Inter SemiBold"/>
              <a:cs typeface="Inter SemiBold"/>
              <a:sym typeface="Inter SemiBold"/>
            </a:endParaRPr>
          </a:p>
        </p:txBody>
      </p:sp>
      <p:sp>
        <p:nvSpPr>
          <p:cNvPr id="1150" name="Google Shape;1150;p91"/>
          <p:cNvSpPr/>
          <p:nvPr/>
        </p:nvSpPr>
        <p:spPr>
          <a:xfrm>
            <a:off x="7491900" y="3753420"/>
            <a:ext cx="370200" cy="37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SemiBold"/>
                <a:ea typeface="Inter SemiBold"/>
                <a:cs typeface="Inter SemiBold"/>
                <a:sym typeface="Inter SemiBold"/>
              </a:rPr>
              <a:t>4</a:t>
            </a:r>
            <a:endParaRPr>
              <a:solidFill>
                <a:schemeClr val="lt1"/>
              </a:solidFill>
              <a:latin typeface="Inter SemiBold"/>
              <a:ea typeface="Inter SemiBold"/>
              <a:cs typeface="Inter SemiBold"/>
              <a:sym typeface="Inter SemiBold"/>
            </a:endParaRPr>
          </a:p>
        </p:txBody>
      </p:sp>
      <p:sp>
        <p:nvSpPr>
          <p:cNvPr id="1151" name="Google Shape;1151;p91"/>
          <p:cNvSpPr/>
          <p:nvPr/>
        </p:nvSpPr>
        <p:spPr>
          <a:xfrm>
            <a:off x="4659900" y="4309720"/>
            <a:ext cx="370200" cy="37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SemiBold"/>
                <a:ea typeface="Inter SemiBold"/>
                <a:cs typeface="Inter SemiBold"/>
                <a:sym typeface="Inter SemiBold"/>
              </a:rPr>
              <a:t>5</a:t>
            </a:r>
            <a:endParaRPr>
              <a:solidFill>
                <a:schemeClr val="lt1"/>
              </a:solidFill>
              <a:latin typeface="Inter SemiBold"/>
              <a:ea typeface="Inter SemiBold"/>
              <a:cs typeface="Inter SemiBold"/>
              <a:sym typeface="Inter SemiBold"/>
            </a:endParaRPr>
          </a:p>
        </p:txBody>
      </p:sp>
      <p:sp>
        <p:nvSpPr>
          <p:cNvPr id="1152" name="Google Shape;115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6" name="Shape 1156"/>
        <p:cNvGrpSpPr/>
        <p:nvPr/>
      </p:nvGrpSpPr>
      <p:grpSpPr>
        <a:xfrm>
          <a:off x="0" y="0"/>
          <a:ext cx="0" cy="0"/>
          <a:chOff x="0" y="0"/>
          <a:chExt cx="0" cy="0"/>
        </a:xfrm>
      </p:grpSpPr>
      <p:sp>
        <p:nvSpPr>
          <p:cNvPr id="1157" name="Google Shape;1157;p92"/>
          <p:cNvSpPr/>
          <p:nvPr/>
        </p:nvSpPr>
        <p:spPr>
          <a:xfrm>
            <a:off x="4618275" y="2823125"/>
            <a:ext cx="4525800" cy="232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8" name="Google Shape;1158;p92"/>
          <p:cNvPicPr preferRelativeResize="0"/>
          <p:nvPr/>
        </p:nvPicPr>
        <p:blipFill rotWithShape="1">
          <a:blip r:embed="rId3">
            <a:alphaModFix/>
          </a:blip>
          <a:srcRect b="22284" l="43196" r="25963" t="31919"/>
          <a:stretch/>
        </p:blipFill>
        <p:spPr>
          <a:xfrm>
            <a:off x="0" y="0"/>
            <a:ext cx="4618281" cy="5143500"/>
          </a:xfrm>
          <a:prstGeom prst="rect">
            <a:avLst/>
          </a:prstGeom>
          <a:noFill/>
          <a:ln>
            <a:noFill/>
          </a:ln>
        </p:spPr>
      </p:pic>
      <p:sp>
        <p:nvSpPr>
          <p:cNvPr id="1159" name="Google Shape;1159;p92"/>
          <p:cNvSpPr txBox="1"/>
          <p:nvPr>
            <p:ph type="title"/>
          </p:nvPr>
        </p:nvSpPr>
        <p:spPr>
          <a:xfrm>
            <a:off x="4890875" y="365700"/>
            <a:ext cx="40629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1000"/>
              </a:spcAft>
              <a:buSzPts val="2800"/>
              <a:buNone/>
            </a:pPr>
            <a:r>
              <a:rPr lang="en" sz="2200"/>
              <a:t>Influenced the ways of working and planning</a:t>
            </a:r>
            <a:endParaRPr b="0" sz="2200">
              <a:solidFill>
                <a:srgbClr val="222222"/>
              </a:solidFill>
            </a:endParaRPr>
          </a:p>
        </p:txBody>
      </p:sp>
      <p:pic>
        <p:nvPicPr>
          <p:cNvPr id="1160" name="Google Shape;1160;p92"/>
          <p:cNvPicPr preferRelativeResize="0"/>
          <p:nvPr/>
        </p:nvPicPr>
        <p:blipFill rotWithShape="1">
          <a:blip r:embed="rId4">
            <a:alphaModFix/>
          </a:blip>
          <a:srcRect b="19120" l="32209" r="11213" t="43395"/>
          <a:stretch/>
        </p:blipFill>
        <p:spPr>
          <a:xfrm>
            <a:off x="4712249" y="2980873"/>
            <a:ext cx="4062899" cy="1682352"/>
          </a:xfrm>
          <a:prstGeom prst="rect">
            <a:avLst/>
          </a:prstGeom>
          <a:noFill/>
          <a:ln>
            <a:noFill/>
          </a:ln>
        </p:spPr>
      </p:pic>
      <p:sp>
        <p:nvSpPr>
          <p:cNvPr id="1161" name="Google Shape;1161;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2" name="Google Shape;1162;p92"/>
          <p:cNvSpPr txBox="1"/>
          <p:nvPr>
            <p:ph type="title"/>
          </p:nvPr>
        </p:nvSpPr>
        <p:spPr>
          <a:xfrm>
            <a:off x="4890850" y="1342450"/>
            <a:ext cx="4062900" cy="1310400"/>
          </a:xfrm>
          <a:prstGeom prst="rect">
            <a:avLst/>
          </a:prstGeom>
          <a:noFill/>
          <a:ln>
            <a:noFill/>
          </a:ln>
        </p:spPr>
        <p:txBody>
          <a:bodyPr anchorCtr="0" anchor="t" bIns="0" lIns="0" spcFirstLastPara="1" rIns="0" wrap="square" tIns="0">
            <a:noAutofit/>
          </a:bodyPr>
          <a:lstStyle/>
          <a:p>
            <a:pPr indent="-259080" lvl="0" marL="265176" rtl="0" algn="l">
              <a:lnSpc>
                <a:spcPct val="100000"/>
              </a:lnSpc>
              <a:spcBef>
                <a:spcPts val="0"/>
              </a:spcBef>
              <a:spcAft>
                <a:spcPts val="0"/>
              </a:spcAft>
              <a:buSzPts val="1200"/>
              <a:buFont typeface="Inter"/>
              <a:buChar char="●"/>
            </a:pPr>
            <a:r>
              <a:rPr b="0" lang="en" sz="1200">
                <a:solidFill>
                  <a:srgbClr val="222222"/>
                </a:solidFill>
                <a:latin typeface="Inter"/>
                <a:ea typeface="Inter"/>
                <a:cs typeface="Inter"/>
                <a:sym typeface="Inter"/>
              </a:rPr>
              <a:t>Shifting from big annual planning to forced prioritisation based on capacity</a:t>
            </a:r>
            <a:endParaRPr b="0" sz="1200">
              <a:solidFill>
                <a:srgbClr val="222222"/>
              </a:solidFill>
              <a:latin typeface="Inter"/>
              <a:ea typeface="Inter"/>
              <a:cs typeface="Inter"/>
              <a:sym typeface="Inter"/>
            </a:endParaRPr>
          </a:p>
          <a:p>
            <a:pPr indent="-259080" lvl="0" marL="265176" rtl="0" algn="l">
              <a:lnSpc>
                <a:spcPct val="100000"/>
              </a:lnSpc>
              <a:spcBef>
                <a:spcPts val="1000"/>
              </a:spcBef>
              <a:spcAft>
                <a:spcPts val="0"/>
              </a:spcAft>
              <a:buSzPts val="1200"/>
              <a:buFont typeface="Inter"/>
              <a:buChar char="●"/>
            </a:pPr>
            <a:r>
              <a:rPr b="0" lang="en" sz="1200">
                <a:solidFill>
                  <a:srgbClr val="222222"/>
                </a:solidFill>
                <a:latin typeface="Inter"/>
                <a:ea typeface="Inter"/>
                <a:cs typeface="Inter"/>
                <a:sym typeface="Inter"/>
              </a:rPr>
              <a:t>Trade-offs between business vs. business</a:t>
            </a:r>
            <a:endParaRPr b="0" sz="1200">
              <a:solidFill>
                <a:srgbClr val="222222"/>
              </a:solidFill>
              <a:latin typeface="Inter"/>
              <a:ea typeface="Inter"/>
              <a:cs typeface="Inter"/>
              <a:sym typeface="Inter"/>
            </a:endParaRPr>
          </a:p>
          <a:p>
            <a:pPr indent="-259080" lvl="0" marL="265176" rtl="0" algn="l">
              <a:lnSpc>
                <a:spcPct val="100000"/>
              </a:lnSpc>
              <a:spcBef>
                <a:spcPts val="1000"/>
              </a:spcBef>
              <a:spcAft>
                <a:spcPts val="0"/>
              </a:spcAft>
              <a:buClr>
                <a:srgbClr val="222222"/>
              </a:buClr>
              <a:buSzPts val="1200"/>
              <a:buFont typeface="Inter"/>
              <a:buChar char="●"/>
            </a:pPr>
            <a:r>
              <a:rPr b="0" lang="en" sz="1200">
                <a:solidFill>
                  <a:srgbClr val="222222"/>
                </a:solidFill>
                <a:latin typeface="Inter"/>
                <a:ea typeface="Inter"/>
                <a:cs typeface="Inter"/>
                <a:sym typeface="Inter"/>
              </a:rPr>
              <a:t>Fast-feedback led development cycles</a:t>
            </a:r>
            <a:endParaRPr b="0" sz="1200">
              <a:solidFill>
                <a:srgbClr val="222222"/>
              </a:solidFill>
              <a:latin typeface="Inter"/>
              <a:ea typeface="Inter"/>
              <a:cs typeface="Inter"/>
              <a:sym typeface="Inter"/>
            </a:endParaRPr>
          </a:p>
          <a:p>
            <a:pPr indent="-259080" lvl="0" marL="265176" rtl="0" algn="l">
              <a:lnSpc>
                <a:spcPct val="100000"/>
              </a:lnSpc>
              <a:spcBef>
                <a:spcPts val="1000"/>
              </a:spcBef>
              <a:spcAft>
                <a:spcPts val="1000"/>
              </a:spcAft>
              <a:buClr>
                <a:srgbClr val="222222"/>
              </a:buClr>
              <a:buSzPts val="1200"/>
              <a:buFont typeface="Inter"/>
              <a:buChar char="●"/>
            </a:pPr>
            <a:r>
              <a:rPr b="0" lang="en" sz="1200">
                <a:solidFill>
                  <a:srgbClr val="222222"/>
                </a:solidFill>
                <a:latin typeface="Inter"/>
                <a:ea typeface="Inter"/>
                <a:cs typeface="Inter"/>
                <a:sym typeface="Inter"/>
              </a:rPr>
              <a:t>And more…</a:t>
            </a:r>
            <a:endParaRPr b="0" sz="1200">
              <a:solidFill>
                <a:srgbClr val="222222"/>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6" name="Shape 1166"/>
        <p:cNvGrpSpPr/>
        <p:nvPr/>
      </p:nvGrpSpPr>
      <p:grpSpPr>
        <a:xfrm>
          <a:off x="0" y="0"/>
          <a:ext cx="0" cy="0"/>
          <a:chOff x="0" y="0"/>
          <a:chExt cx="0" cy="0"/>
        </a:xfrm>
      </p:grpSpPr>
      <p:sp>
        <p:nvSpPr>
          <p:cNvPr id="1167" name="Google Shape;1167;p93"/>
          <p:cNvSpPr txBox="1"/>
          <p:nvPr>
            <p:ph type="title"/>
          </p:nvPr>
        </p:nvSpPr>
        <p:spPr>
          <a:xfrm>
            <a:off x="369000" y="365700"/>
            <a:ext cx="840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 sz="2200"/>
              <a:t>By evolving Team structures and practices at run time, without any disruption</a:t>
            </a:r>
            <a:endParaRPr sz="2200">
              <a:solidFill>
                <a:schemeClr val="accent2"/>
              </a:solidFill>
            </a:endParaRPr>
          </a:p>
        </p:txBody>
      </p:sp>
      <p:pic>
        <p:nvPicPr>
          <p:cNvPr id="1168" name="Google Shape;1168;p93"/>
          <p:cNvPicPr preferRelativeResize="0"/>
          <p:nvPr/>
        </p:nvPicPr>
        <p:blipFill rotWithShape="1">
          <a:blip r:embed="rId3">
            <a:alphaModFix/>
          </a:blip>
          <a:srcRect b="8858" l="0" r="0" t="0"/>
          <a:stretch/>
        </p:blipFill>
        <p:spPr>
          <a:xfrm>
            <a:off x="5935164" y="1943463"/>
            <a:ext cx="2847901" cy="2107213"/>
          </a:xfrm>
          <a:prstGeom prst="rect">
            <a:avLst/>
          </a:prstGeom>
          <a:noFill/>
          <a:ln>
            <a:noFill/>
          </a:ln>
        </p:spPr>
      </p:pic>
      <p:pic>
        <p:nvPicPr>
          <p:cNvPr id="1169" name="Google Shape;1169;p93"/>
          <p:cNvPicPr preferRelativeResize="0"/>
          <p:nvPr/>
        </p:nvPicPr>
        <p:blipFill>
          <a:blip r:embed="rId4">
            <a:alphaModFix/>
          </a:blip>
          <a:stretch>
            <a:fillRect/>
          </a:stretch>
        </p:blipFill>
        <p:spPr>
          <a:xfrm>
            <a:off x="3231235" y="1960728"/>
            <a:ext cx="1841488" cy="2061600"/>
          </a:xfrm>
          <a:prstGeom prst="rect">
            <a:avLst/>
          </a:prstGeom>
          <a:noFill/>
          <a:ln>
            <a:noFill/>
          </a:ln>
        </p:spPr>
      </p:pic>
      <p:cxnSp>
        <p:nvCxnSpPr>
          <p:cNvPr id="1170" name="Google Shape;1170;p93"/>
          <p:cNvCxnSpPr>
            <a:stCxn id="1171" idx="3"/>
            <a:endCxn id="1169" idx="1"/>
          </p:cNvCxnSpPr>
          <p:nvPr/>
        </p:nvCxnSpPr>
        <p:spPr>
          <a:xfrm flipH="1" rot="10800000">
            <a:off x="2368795" y="2991429"/>
            <a:ext cx="862500" cy="1500"/>
          </a:xfrm>
          <a:prstGeom prst="straightConnector1">
            <a:avLst/>
          </a:prstGeom>
          <a:noFill/>
          <a:ln cap="flat" cmpd="sng" w="9525">
            <a:solidFill>
              <a:schemeClr val="accent1"/>
            </a:solidFill>
            <a:prstDash val="solid"/>
            <a:round/>
            <a:headEnd len="med" w="med" type="none"/>
            <a:tailEnd len="med" w="med" type="triangle"/>
          </a:ln>
        </p:spPr>
      </p:cxnSp>
      <p:cxnSp>
        <p:nvCxnSpPr>
          <p:cNvPr id="1172" name="Google Shape;1172;p93"/>
          <p:cNvCxnSpPr>
            <a:stCxn id="1169" idx="3"/>
            <a:endCxn id="1168" idx="1"/>
          </p:cNvCxnSpPr>
          <p:nvPr/>
        </p:nvCxnSpPr>
        <p:spPr>
          <a:xfrm>
            <a:off x="5072723" y="2991528"/>
            <a:ext cx="862500" cy="5400"/>
          </a:xfrm>
          <a:prstGeom prst="straightConnector1">
            <a:avLst/>
          </a:prstGeom>
          <a:noFill/>
          <a:ln cap="flat" cmpd="sng" w="9525">
            <a:solidFill>
              <a:schemeClr val="accent1"/>
            </a:solidFill>
            <a:prstDash val="solid"/>
            <a:round/>
            <a:headEnd len="med" w="med" type="none"/>
            <a:tailEnd len="med" w="med" type="triangle"/>
          </a:ln>
        </p:spPr>
      </p:cxnSp>
      <p:grpSp>
        <p:nvGrpSpPr>
          <p:cNvPr id="1173" name="Google Shape;1173;p93"/>
          <p:cNvGrpSpPr/>
          <p:nvPr/>
        </p:nvGrpSpPr>
        <p:grpSpPr>
          <a:xfrm>
            <a:off x="532810" y="1139950"/>
            <a:ext cx="8058990" cy="706000"/>
            <a:chOff x="687097" y="1606419"/>
            <a:chExt cx="7906397" cy="706000"/>
          </a:xfrm>
        </p:grpSpPr>
        <p:grpSp>
          <p:nvGrpSpPr>
            <p:cNvPr id="1174" name="Google Shape;1174;p93"/>
            <p:cNvGrpSpPr/>
            <p:nvPr/>
          </p:nvGrpSpPr>
          <p:grpSpPr>
            <a:xfrm>
              <a:off x="2576479" y="1606419"/>
              <a:ext cx="759771" cy="705881"/>
              <a:chOff x="2227132" y="1606444"/>
              <a:chExt cx="977700" cy="705881"/>
            </a:xfrm>
          </p:grpSpPr>
          <p:sp>
            <p:nvSpPr>
              <p:cNvPr id="1175" name="Google Shape;1175;p93"/>
              <p:cNvSpPr/>
              <p:nvPr/>
            </p:nvSpPr>
            <p:spPr>
              <a:xfrm flipH="1" rot="1055">
                <a:off x="2227132" y="1606594"/>
                <a:ext cx="977700" cy="561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3"/>
              <p:cNvSpPr/>
              <p:nvPr/>
            </p:nvSpPr>
            <p:spPr>
              <a:xfrm>
                <a:off x="2235825" y="2158725"/>
                <a:ext cx="969000" cy="15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93"/>
            <p:cNvSpPr/>
            <p:nvPr/>
          </p:nvSpPr>
          <p:spPr>
            <a:xfrm>
              <a:off x="687097" y="2158775"/>
              <a:ext cx="2649000" cy="15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3"/>
            <p:cNvSpPr/>
            <p:nvPr/>
          </p:nvSpPr>
          <p:spPr>
            <a:xfrm>
              <a:off x="3316525" y="1607925"/>
              <a:ext cx="2072400" cy="70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3"/>
            <p:cNvSpPr/>
            <p:nvPr/>
          </p:nvSpPr>
          <p:spPr>
            <a:xfrm>
              <a:off x="5373293" y="1751119"/>
              <a:ext cx="3220200" cy="56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93"/>
          <p:cNvSpPr txBox="1"/>
          <p:nvPr/>
        </p:nvSpPr>
        <p:spPr>
          <a:xfrm>
            <a:off x="337097" y="1796234"/>
            <a:ext cx="74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TEAM SIZE</a:t>
            </a:r>
            <a:endParaRPr sz="800">
              <a:latin typeface="Inter"/>
              <a:ea typeface="Inter"/>
              <a:cs typeface="Inter"/>
              <a:sym typeface="Inter"/>
            </a:endParaRPr>
          </a:p>
        </p:txBody>
      </p:sp>
      <p:sp>
        <p:nvSpPr>
          <p:cNvPr id="1181" name="Google Shape;1181;p93"/>
          <p:cNvSpPr/>
          <p:nvPr/>
        </p:nvSpPr>
        <p:spPr>
          <a:xfrm rot="1393">
            <a:off x="5309634" y="1140093"/>
            <a:ext cx="740400" cy="180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3"/>
          <p:cNvSpPr txBox="1"/>
          <p:nvPr/>
        </p:nvSpPr>
        <p:spPr>
          <a:xfrm>
            <a:off x="6050025" y="4114650"/>
            <a:ext cx="2329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1"/>
                </a:solidFill>
                <a:latin typeface="Inter SemiBold"/>
                <a:ea typeface="Inter SemiBold"/>
                <a:cs typeface="Inter SemiBold"/>
                <a:sym typeface="Inter SemiBold"/>
              </a:rPr>
              <a:t>Fully flexible product lines to accelerate parallel execution for multiple BUs</a:t>
            </a:r>
            <a:endParaRPr sz="1000">
              <a:solidFill>
                <a:schemeClr val="accent1"/>
              </a:solidFill>
              <a:latin typeface="Inter SemiBold"/>
              <a:ea typeface="Inter SemiBold"/>
              <a:cs typeface="Inter SemiBold"/>
              <a:sym typeface="Inter SemiBold"/>
            </a:endParaRPr>
          </a:p>
        </p:txBody>
      </p:sp>
      <p:sp>
        <p:nvSpPr>
          <p:cNvPr id="1183" name="Google Shape;1183;p93"/>
          <p:cNvSpPr txBox="1"/>
          <p:nvPr/>
        </p:nvSpPr>
        <p:spPr>
          <a:xfrm>
            <a:off x="3036182" y="4114650"/>
            <a:ext cx="2373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1"/>
                </a:solidFill>
                <a:latin typeface="Inter SemiBold"/>
                <a:ea typeface="Inter SemiBold"/>
                <a:cs typeface="Inter SemiBold"/>
                <a:sym typeface="Inter SemiBold"/>
              </a:rPr>
              <a:t>Application centred teams focusing on speed to accommodate the change in thin-slice direction</a:t>
            </a:r>
            <a:endParaRPr sz="1000">
              <a:solidFill>
                <a:schemeClr val="accent1"/>
              </a:solidFill>
              <a:latin typeface="Inter SemiBold"/>
              <a:ea typeface="Inter SemiBold"/>
              <a:cs typeface="Inter SemiBold"/>
              <a:sym typeface="Inter SemiBold"/>
            </a:endParaRPr>
          </a:p>
        </p:txBody>
      </p:sp>
      <p:sp>
        <p:nvSpPr>
          <p:cNvPr id="1184" name="Google Shape;1184;p93"/>
          <p:cNvSpPr txBox="1"/>
          <p:nvPr/>
        </p:nvSpPr>
        <p:spPr>
          <a:xfrm>
            <a:off x="405139" y="4114650"/>
            <a:ext cx="1990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1"/>
                </a:solidFill>
                <a:latin typeface="Inter SemiBold"/>
                <a:ea typeface="Inter SemiBold"/>
                <a:cs typeface="Inter SemiBold"/>
                <a:sym typeface="Inter SemiBold"/>
              </a:rPr>
              <a:t>MVP Team with the focus on setting the base components for the identified thin-slice</a:t>
            </a:r>
            <a:endParaRPr sz="1000">
              <a:solidFill>
                <a:schemeClr val="accent1"/>
              </a:solidFill>
              <a:latin typeface="Inter SemiBold"/>
              <a:ea typeface="Inter SemiBold"/>
              <a:cs typeface="Inter SemiBold"/>
              <a:sym typeface="Inter SemiBold"/>
            </a:endParaRPr>
          </a:p>
        </p:txBody>
      </p:sp>
      <p:cxnSp>
        <p:nvCxnSpPr>
          <p:cNvPr id="1185" name="Google Shape;1185;p93"/>
          <p:cNvCxnSpPr/>
          <p:nvPr/>
        </p:nvCxnSpPr>
        <p:spPr>
          <a:xfrm>
            <a:off x="490800" y="1838938"/>
            <a:ext cx="8294400" cy="0"/>
          </a:xfrm>
          <a:prstGeom prst="straightConnector1">
            <a:avLst/>
          </a:prstGeom>
          <a:noFill/>
          <a:ln cap="flat" cmpd="sng" w="9525">
            <a:solidFill>
              <a:srgbClr val="B7B7B7"/>
            </a:solidFill>
            <a:prstDash val="solid"/>
            <a:round/>
            <a:headEnd len="med" w="med" type="none"/>
            <a:tailEnd len="med" w="med" type="triangle"/>
          </a:ln>
        </p:spPr>
      </p:cxnSp>
      <p:cxnSp>
        <p:nvCxnSpPr>
          <p:cNvPr id="1186" name="Google Shape;1186;p93"/>
          <p:cNvCxnSpPr/>
          <p:nvPr/>
        </p:nvCxnSpPr>
        <p:spPr>
          <a:xfrm>
            <a:off x="3242025" y="1139963"/>
            <a:ext cx="0" cy="705000"/>
          </a:xfrm>
          <a:prstGeom prst="straightConnector1">
            <a:avLst/>
          </a:prstGeom>
          <a:noFill/>
          <a:ln cap="flat" cmpd="sng" w="9525">
            <a:solidFill>
              <a:schemeClr val="accent2"/>
            </a:solidFill>
            <a:prstDash val="dot"/>
            <a:round/>
            <a:headEnd len="med" w="med" type="oval"/>
            <a:tailEnd len="med" w="med" type="none"/>
          </a:ln>
        </p:spPr>
      </p:cxnSp>
      <p:cxnSp>
        <p:nvCxnSpPr>
          <p:cNvPr id="1187" name="Google Shape;1187;p93"/>
          <p:cNvCxnSpPr/>
          <p:nvPr/>
        </p:nvCxnSpPr>
        <p:spPr>
          <a:xfrm>
            <a:off x="5912425" y="1279413"/>
            <a:ext cx="0" cy="574200"/>
          </a:xfrm>
          <a:prstGeom prst="straightConnector1">
            <a:avLst/>
          </a:prstGeom>
          <a:noFill/>
          <a:ln cap="flat" cmpd="sng" w="9525">
            <a:solidFill>
              <a:schemeClr val="accent2"/>
            </a:solidFill>
            <a:prstDash val="dot"/>
            <a:round/>
            <a:headEnd len="med" w="med" type="oval"/>
            <a:tailEnd len="med" w="med" type="none"/>
          </a:ln>
        </p:spPr>
      </p:cxnSp>
      <p:sp>
        <p:nvSpPr>
          <p:cNvPr id="1188" name="Google Shape;1188;p93"/>
          <p:cNvSpPr txBox="1"/>
          <p:nvPr/>
        </p:nvSpPr>
        <p:spPr>
          <a:xfrm>
            <a:off x="3228052" y="1219222"/>
            <a:ext cx="131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Inter"/>
                <a:ea typeface="Inter"/>
                <a:cs typeface="Inter"/>
                <a:sym typeface="Inter"/>
              </a:rPr>
              <a:t>YEAR 2:</a:t>
            </a:r>
            <a:endParaRPr b="1"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Rapid ramp-up to achieve a launch target</a:t>
            </a:r>
            <a:endParaRPr sz="800">
              <a:latin typeface="Inter"/>
              <a:ea typeface="Inter"/>
              <a:cs typeface="Inter"/>
              <a:sym typeface="Inter"/>
            </a:endParaRPr>
          </a:p>
        </p:txBody>
      </p:sp>
      <p:sp>
        <p:nvSpPr>
          <p:cNvPr id="1189" name="Google Shape;1189;p93"/>
          <p:cNvSpPr txBox="1"/>
          <p:nvPr/>
        </p:nvSpPr>
        <p:spPr>
          <a:xfrm>
            <a:off x="5960059" y="1238156"/>
            <a:ext cx="169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Inter"/>
                <a:ea typeface="Inter"/>
                <a:cs typeface="Inter"/>
                <a:sym typeface="Inter"/>
              </a:rPr>
              <a:t>YEAR 3: </a:t>
            </a:r>
            <a:endParaRPr b="1"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Consolidation and restructuring post public  launch</a:t>
            </a:r>
            <a:endParaRPr sz="800">
              <a:latin typeface="Inter"/>
              <a:ea typeface="Inter"/>
              <a:cs typeface="Inter"/>
              <a:sym typeface="Inter"/>
            </a:endParaRPr>
          </a:p>
        </p:txBody>
      </p:sp>
      <p:pic>
        <p:nvPicPr>
          <p:cNvPr id="1171" name="Google Shape;1171;p93"/>
          <p:cNvPicPr preferRelativeResize="0"/>
          <p:nvPr/>
        </p:nvPicPr>
        <p:blipFill>
          <a:blip r:embed="rId5">
            <a:alphaModFix/>
          </a:blip>
          <a:stretch>
            <a:fillRect/>
          </a:stretch>
        </p:blipFill>
        <p:spPr>
          <a:xfrm>
            <a:off x="491545" y="2488091"/>
            <a:ext cx="1877250" cy="1009675"/>
          </a:xfrm>
          <a:prstGeom prst="rect">
            <a:avLst/>
          </a:prstGeom>
          <a:noFill/>
          <a:ln>
            <a:noFill/>
          </a:ln>
        </p:spPr>
      </p:pic>
      <p:sp>
        <p:nvSpPr>
          <p:cNvPr id="1190" name="Google Shape;1190;p93"/>
          <p:cNvSpPr txBox="1"/>
          <p:nvPr/>
        </p:nvSpPr>
        <p:spPr>
          <a:xfrm>
            <a:off x="465516" y="1190217"/>
            <a:ext cx="131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Inter"/>
                <a:ea typeface="Inter"/>
                <a:cs typeface="Inter"/>
                <a:sym typeface="Inter"/>
              </a:rPr>
              <a:t>YEAR 1:</a:t>
            </a:r>
            <a:endParaRPr b="1"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Small team to set the platform foundation</a:t>
            </a:r>
            <a:endParaRPr sz="800">
              <a:latin typeface="Inter"/>
              <a:ea typeface="Inter"/>
              <a:cs typeface="Inter"/>
              <a:sym typeface="Inter"/>
            </a:endParaRPr>
          </a:p>
        </p:txBody>
      </p:sp>
      <p:sp>
        <p:nvSpPr>
          <p:cNvPr id="1191" name="Google Shape;1191;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5" name="Shape 1195"/>
        <p:cNvGrpSpPr/>
        <p:nvPr/>
      </p:nvGrpSpPr>
      <p:grpSpPr>
        <a:xfrm>
          <a:off x="0" y="0"/>
          <a:ext cx="0" cy="0"/>
          <a:chOff x="0" y="0"/>
          <a:chExt cx="0" cy="0"/>
        </a:xfrm>
      </p:grpSpPr>
      <p:sp>
        <p:nvSpPr>
          <p:cNvPr id="1196" name="Google Shape;1196;p94"/>
          <p:cNvSpPr txBox="1"/>
          <p:nvPr>
            <p:ph type="title"/>
          </p:nvPr>
        </p:nvSpPr>
        <p:spPr>
          <a:xfrm>
            <a:off x="369000" y="2017650"/>
            <a:ext cx="34110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600">
                <a:solidFill>
                  <a:schemeClr val="lt1"/>
                </a:solidFill>
              </a:rPr>
              <a:t>Other </a:t>
            </a:r>
            <a:r>
              <a:rPr lang="en" sz="3600">
                <a:solidFill>
                  <a:schemeClr val="lt1"/>
                </a:solidFill>
              </a:rPr>
              <a:t>Case Studies</a:t>
            </a:r>
            <a:endParaRPr sz="3600">
              <a:solidFill>
                <a:schemeClr val="lt1"/>
              </a:solidFill>
            </a:endParaRPr>
          </a:p>
        </p:txBody>
      </p:sp>
      <p:pic>
        <p:nvPicPr>
          <p:cNvPr id="1197" name="Google Shape;1197;p94"/>
          <p:cNvPicPr preferRelativeResize="0"/>
          <p:nvPr/>
        </p:nvPicPr>
        <p:blipFill rotWithShape="1">
          <a:blip r:embed="rId3">
            <a:alphaModFix/>
          </a:blip>
          <a:srcRect b="0" l="0" r="33074" t="0"/>
          <a:stretch/>
        </p:blipFill>
        <p:spPr>
          <a:xfrm>
            <a:off x="3983323" y="0"/>
            <a:ext cx="5160673"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95"/>
          <p:cNvSpPr/>
          <p:nvPr/>
        </p:nvSpPr>
        <p:spPr>
          <a:xfrm>
            <a:off x="4568550" y="93300"/>
            <a:ext cx="4479000" cy="49569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95"/>
          <p:cNvSpPr txBox="1"/>
          <p:nvPr>
            <p:ph idx="4294967295" type="subTitle"/>
          </p:nvPr>
        </p:nvSpPr>
        <p:spPr>
          <a:xfrm>
            <a:off x="411175" y="1753894"/>
            <a:ext cx="3676200" cy="2909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accent1"/>
                </a:solidFill>
              </a:rPr>
              <a:t>The Thin Slice Transformation Approach</a:t>
            </a:r>
            <a:endParaRPr b="1" sz="1100">
              <a:solidFill>
                <a:schemeClr val="accent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434343"/>
              </a:solidFill>
            </a:endParaRPr>
          </a:p>
          <a:p>
            <a:pPr indent="-292100" lvl="0" marL="457200" rtl="0" algn="l">
              <a:lnSpc>
                <a:spcPct val="115000"/>
              </a:lnSpc>
              <a:spcBef>
                <a:spcPts val="1200"/>
              </a:spcBef>
              <a:spcAft>
                <a:spcPts val="0"/>
              </a:spcAft>
              <a:buClr>
                <a:srgbClr val="434343"/>
              </a:buClr>
              <a:buSzPts val="1000"/>
              <a:buChar char="●"/>
            </a:pPr>
            <a:r>
              <a:rPr lang="en" sz="1000">
                <a:solidFill>
                  <a:srgbClr val="434343"/>
                </a:solidFill>
              </a:rPr>
              <a:t>Designed to show the client the realistic potential of delivering business outcomes while the organisation gears to operate with speed, responsiveness and agility.</a:t>
            </a:r>
            <a:endParaRPr sz="1000">
              <a:solidFill>
                <a:srgbClr val="434343"/>
              </a:solidFill>
            </a:endParaRPr>
          </a:p>
          <a:p>
            <a:pPr indent="0" lvl="0" marL="0" rtl="0" algn="l">
              <a:lnSpc>
                <a:spcPct val="115000"/>
              </a:lnSpc>
              <a:spcBef>
                <a:spcPts val="1200"/>
              </a:spcBef>
              <a:spcAft>
                <a:spcPts val="0"/>
              </a:spcAft>
              <a:buNone/>
            </a:pPr>
            <a:r>
              <a:t/>
            </a:r>
            <a:endParaRPr sz="1000">
              <a:solidFill>
                <a:srgbClr val="434343"/>
              </a:solidFill>
            </a:endParaRPr>
          </a:p>
          <a:p>
            <a:pPr indent="-292100" lvl="0" marL="457200" rtl="0" algn="l">
              <a:lnSpc>
                <a:spcPct val="115000"/>
              </a:lnSpc>
              <a:spcBef>
                <a:spcPts val="1200"/>
              </a:spcBef>
              <a:spcAft>
                <a:spcPts val="0"/>
              </a:spcAft>
              <a:buClr>
                <a:srgbClr val="434343"/>
              </a:buClr>
              <a:buSzPts val="1000"/>
              <a:buChar char="●"/>
            </a:pPr>
            <a:r>
              <a:rPr lang="en" sz="1000">
                <a:solidFill>
                  <a:srgbClr val="434343"/>
                </a:solidFill>
              </a:rPr>
              <a:t>The TW transformation team did a collaborative workshop with the executives to identify and prioritize a list of thin slices of business capabilities. The first prioritised Thin Slice was Top Up business capability.</a:t>
            </a:r>
            <a:endParaRPr sz="1000">
              <a:solidFill>
                <a:srgbClr val="434343"/>
              </a:solidFill>
            </a:endParaRPr>
          </a:p>
        </p:txBody>
      </p:sp>
      <p:sp>
        <p:nvSpPr>
          <p:cNvPr id="1204" name="Google Shape;1204;p95"/>
          <p:cNvSpPr txBox="1"/>
          <p:nvPr/>
        </p:nvSpPr>
        <p:spPr>
          <a:xfrm>
            <a:off x="301123" y="93312"/>
            <a:ext cx="8214900" cy="10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solidFill>
                  <a:schemeClr val="dk1"/>
                </a:solidFill>
                <a:latin typeface="Bitter"/>
                <a:ea typeface="Bitter"/>
                <a:cs typeface="Bitter"/>
                <a:sym typeface="Bitter"/>
              </a:rPr>
              <a:t>DIGITAL LOAN TOP UP </a:t>
            </a:r>
            <a:endParaRPr b="1" sz="2500">
              <a:solidFill>
                <a:schemeClr val="dk1"/>
              </a:solidFill>
              <a:latin typeface="Bitter"/>
              <a:ea typeface="Bitter"/>
              <a:cs typeface="Bitter"/>
              <a:sym typeface="Bitter"/>
            </a:endParaRPr>
          </a:p>
          <a:p>
            <a:pPr indent="0" lvl="0" marL="0" rtl="0" algn="l">
              <a:spcBef>
                <a:spcPts val="0"/>
              </a:spcBef>
              <a:spcAft>
                <a:spcPts val="0"/>
              </a:spcAft>
              <a:buClr>
                <a:schemeClr val="dk1"/>
              </a:buClr>
              <a:buSzPts val="1100"/>
              <a:buFont typeface="Arial"/>
              <a:buNone/>
            </a:pPr>
            <a:r>
              <a:rPr b="1" lang="en" sz="2500">
                <a:solidFill>
                  <a:schemeClr val="dk1"/>
                </a:solidFill>
                <a:latin typeface="Bitter"/>
                <a:ea typeface="Bitter"/>
                <a:cs typeface="Bitter"/>
                <a:sym typeface="Bitter"/>
              </a:rPr>
              <a:t>LEGACY MODERNISATION</a:t>
            </a:r>
            <a:endParaRPr b="1">
              <a:solidFill>
                <a:srgbClr val="222222"/>
              </a:solidFill>
              <a:latin typeface="Bitter"/>
              <a:ea typeface="Bitter"/>
              <a:cs typeface="Bitter"/>
              <a:sym typeface="Bitter"/>
            </a:endParaRPr>
          </a:p>
          <a:p>
            <a:pPr indent="0" lvl="0" marL="0" rtl="0" algn="l">
              <a:spcBef>
                <a:spcPts val="0"/>
              </a:spcBef>
              <a:spcAft>
                <a:spcPts val="0"/>
              </a:spcAft>
              <a:buClr>
                <a:srgbClr val="000000"/>
              </a:buClr>
              <a:buSzPts val="1100"/>
              <a:buFont typeface="Arial"/>
              <a:buNone/>
            </a:pPr>
            <a:r>
              <a:t/>
            </a:r>
            <a:endParaRPr sz="1100">
              <a:solidFill>
                <a:srgbClr val="222222"/>
              </a:solidFill>
              <a:latin typeface="Bitter"/>
              <a:ea typeface="Bitter"/>
              <a:cs typeface="Bitter"/>
              <a:sym typeface="Bitter"/>
            </a:endParaRPr>
          </a:p>
          <a:p>
            <a:pPr indent="0" lvl="0" marL="0" rtl="0" algn="l">
              <a:spcBef>
                <a:spcPts val="0"/>
              </a:spcBef>
              <a:spcAft>
                <a:spcPts val="0"/>
              </a:spcAft>
              <a:buClr>
                <a:srgbClr val="000000"/>
              </a:buClr>
              <a:buSzPts val="1100"/>
              <a:buFont typeface="Arial"/>
              <a:buNone/>
            </a:pPr>
            <a:r>
              <a:rPr lang="en" sz="1100">
                <a:solidFill>
                  <a:srgbClr val="222222"/>
                </a:solidFill>
                <a:latin typeface="Inter SemiBold"/>
                <a:ea typeface="Inter SemiBold"/>
                <a:cs typeface="Inter SemiBold"/>
                <a:sym typeface="Inter SemiBold"/>
              </a:rPr>
              <a:t>FOR A MAJOR AUTO FINANCE COMPANY IN THAILAND</a:t>
            </a:r>
            <a:endParaRPr sz="1100">
              <a:solidFill>
                <a:srgbClr val="434343"/>
              </a:solidFill>
              <a:latin typeface="Inter SemiBold"/>
              <a:ea typeface="Inter SemiBold"/>
              <a:cs typeface="Inter SemiBold"/>
              <a:sym typeface="Inter SemiBold"/>
            </a:endParaRPr>
          </a:p>
        </p:txBody>
      </p:sp>
      <p:sp>
        <p:nvSpPr>
          <p:cNvPr id="1205" name="Google Shape;1205;p95"/>
          <p:cNvSpPr txBox="1"/>
          <p:nvPr/>
        </p:nvSpPr>
        <p:spPr>
          <a:xfrm>
            <a:off x="8472458" y="4663217"/>
            <a:ext cx="548700" cy="393600"/>
          </a:xfrm>
          <a:prstGeom prst="rect">
            <a:avLst/>
          </a:prstGeom>
          <a:noFill/>
          <a:ln>
            <a:noFill/>
          </a:ln>
        </p:spPr>
        <p:txBody>
          <a:bodyPr anchorCtr="0" anchor="ctr" bIns="93500" lIns="93500" spcFirstLastPara="1" rIns="93500" wrap="square" tIns="93500">
            <a:noAutofit/>
          </a:bodyPr>
          <a:lstStyle/>
          <a:p>
            <a:pPr indent="0" lvl="0" marL="0" rtl="0" algn="r">
              <a:spcBef>
                <a:spcPts val="0"/>
              </a:spcBef>
              <a:spcAft>
                <a:spcPts val="0"/>
              </a:spcAft>
              <a:buNone/>
            </a:pPr>
            <a:fld id="{00000000-1234-1234-1234-123412341234}" type="slidenum">
              <a:rPr lang="en" sz="700">
                <a:solidFill>
                  <a:srgbClr val="595959"/>
                </a:solidFill>
              </a:rPr>
              <a:t>‹#›</a:t>
            </a:fld>
            <a:endParaRPr sz="700">
              <a:solidFill>
                <a:srgbClr val="595959"/>
              </a:solidFill>
            </a:endParaRPr>
          </a:p>
        </p:txBody>
      </p:sp>
      <p:pic>
        <p:nvPicPr>
          <p:cNvPr id="1206" name="Google Shape;1206;p95"/>
          <p:cNvPicPr preferRelativeResize="0"/>
          <p:nvPr/>
        </p:nvPicPr>
        <p:blipFill>
          <a:blip r:embed="rId3">
            <a:alphaModFix/>
          </a:blip>
          <a:stretch>
            <a:fillRect/>
          </a:stretch>
        </p:blipFill>
        <p:spPr>
          <a:xfrm>
            <a:off x="4660789" y="2958450"/>
            <a:ext cx="4310401" cy="1781000"/>
          </a:xfrm>
          <a:prstGeom prst="rect">
            <a:avLst/>
          </a:prstGeom>
          <a:noFill/>
          <a:ln>
            <a:noFill/>
          </a:ln>
        </p:spPr>
      </p:pic>
      <p:sp>
        <p:nvSpPr>
          <p:cNvPr id="1207" name="Google Shape;1207;p95"/>
          <p:cNvSpPr txBox="1"/>
          <p:nvPr/>
        </p:nvSpPr>
        <p:spPr>
          <a:xfrm>
            <a:off x="4697075" y="540725"/>
            <a:ext cx="4143900" cy="20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Inter"/>
                <a:ea typeface="Inter"/>
                <a:cs typeface="Inter"/>
                <a:sym typeface="Inter"/>
              </a:rPr>
              <a:t>The Thin Slice - Top up Product</a:t>
            </a:r>
            <a:endParaRPr b="1" sz="1100">
              <a:solidFill>
                <a:srgbClr val="FFFFFF"/>
              </a:solidFill>
              <a:latin typeface="Inter"/>
              <a:ea typeface="Inter"/>
              <a:cs typeface="Inter"/>
              <a:sym typeface="Inter"/>
            </a:endParaRPr>
          </a:p>
          <a:p>
            <a:pPr indent="0" lvl="0" marL="0" rtl="0" algn="l">
              <a:spcBef>
                <a:spcPts val="0"/>
              </a:spcBef>
              <a:spcAft>
                <a:spcPts val="0"/>
              </a:spcAft>
              <a:buNone/>
            </a:pPr>
            <a:r>
              <a:t/>
            </a:r>
            <a:endParaRPr b="1" sz="1000">
              <a:solidFill>
                <a:srgbClr val="FFFFFF"/>
              </a:solidFill>
              <a:latin typeface="Inter"/>
              <a:ea typeface="Inter"/>
              <a:cs typeface="Inter"/>
              <a:sym typeface="Inter"/>
            </a:endParaRPr>
          </a:p>
          <a:p>
            <a:pPr indent="-292100" lvl="0" marL="457200" rtl="0" algn="l">
              <a:spcBef>
                <a:spcPts val="0"/>
              </a:spcBef>
              <a:spcAft>
                <a:spcPts val="0"/>
              </a:spcAft>
              <a:buClr>
                <a:srgbClr val="FFFFFF"/>
              </a:buClr>
              <a:buSzPts val="1000"/>
              <a:buFont typeface="Inter Light"/>
              <a:buChar char="●"/>
            </a:pPr>
            <a:r>
              <a:rPr lang="en" sz="1000">
                <a:solidFill>
                  <a:srgbClr val="FFFFFF"/>
                </a:solidFill>
                <a:latin typeface="Inter Light"/>
                <a:ea typeface="Inter Light"/>
                <a:cs typeface="Inter Light"/>
                <a:sym typeface="Inter Light"/>
              </a:rPr>
              <a:t>For an existing customer with good credit, who needs cash urgently for personal or business needs for an amount larger than a personal loan, the Digital Top up is a self service online tool that supports a simplified digital end to end process &amp; offering of flexible loan terms unlike the current telesales process with low conversion rate.</a:t>
            </a:r>
            <a:endParaRPr sz="1000">
              <a:solidFill>
                <a:srgbClr val="FFFFFF"/>
              </a:solidFill>
              <a:latin typeface="Inter Light"/>
              <a:ea typeface="Inter Light"/>
              <a:cs typeface="Inter Light"/>
              <a:sym typeface="Inter Light"/>
            </a:endParaRPr>
          </a:p>
          <a:p>
            <a:pPr indent="0" lvl="0" marL="0" rtl="0" algn="l">
              <a:spcBef>
                <a:spcPts val="0"/>
              </a:spcBef>
              <a:spcAft>
                <a:spcPts val="0"/>
              </a:spcAft>
              <a:buNone/>
            </a:pPr>
            <a:r>
              <a:t/>
            </a:r>
            <a:endParaRPr sz="1000">
              <a:solidFill>
                <a:srgbClr val="FFFFFF"/>
              </a:solidFill>
              <a:latin typeface="Inter Light"/>
              <a:ea typeface="Inter Light"/>
              <a:cs typeface="Inter Light"/>
              <a:sym typeface="Inter Light"/>
            </a:endParaRPr>
          </a:p>
          <a:p>
            <a:pPr indent="-292100" lvl="0" marL="457200" rtl="0" algn="l">
              <a:spcBef>
                <a:spcPts val="0"/>
              </a:spcBef>
              <a:spcAft>
                <a:spcPts val="0"/>
              </a:spcAft>
              <a:buClr>
                <a:srgbClr val="FFFFFF"/>
              </a:buClr>
              <a:buSzPts val="1000"/>
              <a:buFont typeface="Inter Light"/>
              <a:buChar char="●"/>
            </a:pPr>
            <a:r>
              <a:rPr lang="en" sz="1000">
                <a:solidFill>
                  <a:srgbClr val="FFFFFF"/>
                </a:solidFill>
                <a:latin typeface="Inter Light"/>
                <a:ea typeface="Inter Light"/>
                <a:cs typeface="Inter Light"/>
                <a:sym typeface="Inter Light"/>
              </a:rPr>
              <a:t>Transformation by enablement and legacy modernisation along with product MVP delivery</a:t>
            </a:r>
            <a:endParaRPr sz="1000">
              <a:solidFill>
                <a:srgbClr val="FFFFFF"/>
              </a:solidFill>
              <a:latin typeface="Inter Light"/>
              <a:ea typeface="Inter Light"/>
              <a:cs typeface="Inter Light"/>
              <a:sym typeface="Inter Light"/>
            </a:endParaRPr>
          </a:p>
          <a:p>
            <a:pPr indent="0" lvl="0" marL="0" rtl="0" algn="l">
              <a:spcBef>
                <a:spcPts val="0"/>
              </a:spcBef>
              <a:spcAft>
                <a:spcPts val="0"/>
              </a:spcAft>
              <a:buNone/>
            </a:pPr>
            <a:r>
              <a:t/>
            </a:r>
            <a:endParaRPr sz="1000">
              <a:solidFill>
                <a:srgbClr val="FFFFFF"/>
              </a:solidFill>
              <a:latin typeface="Inter Light"/>
              <a:ea typeface="Inter Light"/>
              <a:cs typeface="Inter Light"/>
              <a:sym typeface="Inter Light"/>
            </a:endParaRPr>
          </a:p>
          <a:p>
            <a:pPr indent="0" lvl="0" marL="0" rtl="0" algn="l">
              <a:spcBef>
                <a:spcPts val="0"/>
              </a:spcBef>
              <a:spcAft>
                <a:spcPts val="0"/>
              </a:spcAft>
              <a:buNone/>
            </a:pPr>
            <a:r>
              <a:t/>
            </a:r>
            <a:endParaRPr sz="1000">
              <a:solidFill>
                <a:srgbClr val="FFFFFF"/>
              </a:solidFill>
              <a:latin typeface="Inter Light"/>
              <a:ea typeface="Inter Light"/>
              <a:cs typeface="Inter Light"/>
              <a:sym typeface="Inter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96"/>
          <p:cNvSpPr/>
          <p:nvPr/>
        </p:nvSpPr>
        <p:spPr>
          <a:xfrm>
            <a:off x="411175" y="1929850"/>
            <a:ext cx="4170600" cy="2892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3" name="Google Shape;1213;p96"/>
          <p:cNvCxnSpPr/>
          <p:nvPr/>
        </p:nvCxnSpPr>
        <p:spPr>
          <a:xfrm flipH="1" rot="10800000">
            <a:off x="505250" y="2516300"/>
            <a:ext cx="3891600" cy="8400"/>
          </a:xfrm>
          <a:prstGeom prst="straightConnector1">
            <a:avLst/>
          </a:prstGeom>
          <a:noFill/>
          <a:ln cap="flat" cmpd="sng" w="9525">
            <a:solidFill>
              <a:schemeClr val="accent1"/>
            </a:solidFill>
            <a:prstDash val="dash"/>
            <a:round/>
            <a:headEnd len="sm" w="sm" type="none"/>
            <a:tailEnd len="sm" w="sm" type="none"/>
          </a:ln>
        </p:spPr>
      </p:cxnSp>
      <p:cxnSp>
        <p:nvCxnSpPr>
          <p:cNvPr id="1214" name="Google Shape;1214;p96"/>
          <p:cNvCxnSpPr/>
          <p:nvPr/>
        </p:nvCxnSpPr>
        <p:spPr>
          <a:xfrm flipH="1" rot="10800000">
            <a:off x="505250" y="3189802"/>
            <a:ext cx="3891600" cy="5100"/>
          </a:xfrm>
          <a:prstGeom prst="straightConnector1">
            <a:avLst/>
          </a:prstGeom>
          <a:noFill/>
          <a:ln cap="flat" cmpd="sng" w="9525">
            <a:solidFill>
              <a:schemeClr val="accent1"/>
            </a:solidFill>
            <a:prstDash val="dash"/>
            <a:round/>
            <a:headEnd len="sm" w="sm" type="none"/>
            <a:tailEnd len="sm" w="sm" type="none"/>
          </a:ln>
        </p:spPr>
      </p:cxnSp>
      <p:sp>
        <p:nvSpPr>
          <p:cNvPr id="1215" name="Google Shape;1215;p96"/>
          <p:cNvSpPr/>
          <p:nvPr/>
        </p:nvSpPr>
        <p:spPr>
          <a:xfrm>
            <a:off x="449150" y="2027938"/>
            <a:ext cx="10629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Open Sans"/>
              <a:buNone/>
            </a:pPr>
            <a:r>
              <a:rPr b="1" lang="en" sz="800">
                <a:solidFill>
                  <a:srgbClr val="0C0C0C"/>
                </a:solidFill>
                <a:latin typeface="Inter"/>
                <a:ea typeface="Inter"/>
                <a:cs typeface="Inter"/>
                <a:sym typeface="Inter"/>
              </a:rPr>
              <a:t>Loan decision</a:t>
            </a:r>
            <a:endParaRPr b="1" sz="800">
              <a:solidFill>
                <a:srgbClr val="0C0C0C"/>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Open Sans"/>
              <a:buNone/>
            </a:pPr>
            <a:r>
              <a:t/>
            </a:r>
            <a:endParaRPr b="1" sz="800">
              <a:solidFill>
                <a:srgbClr val="0C0C0C"/>
              </a:solidFill>
              <a:latin typeface="Inter"/>
              <a:ea typeface="Inter"/>
              <a:cs typeface="Inter"/>
              <a:sym typeface="Inter"/>
            </a:endParaRPr>
          </a:p>
        </p:txBody>
      </p:sp>
      <p:sp>
        <p:nvSpPr>
          <p:cNvPr id="1216" name="Google Shape;1216;p96"/>
          <p:cNvSpPr/>
          <p:nvPr/>
        </p:nvSpPr>
        <p:spPr>
          <a:xfrm>
            <a:off x="1636621" y="2027938"/>
            <a:ext cx="9198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Open Sans"/>
              <a:buNone/>
            </a:pPr>
            <a:r>
              <a:rPr lang="en" sz="800">
                <a:solidFill>
                  <a:srgbClr val="0C0C0C"/>
                </a:solidFill>
                <a:latin typeface="Inter"/>
                <a:ea typeface="Inter"/>
                <a:cs typeface="Inter"/>
                <a:sym typeface="Inter"/>
              </a:rPr>
              <a:t>Manual/</a:t>
            </a:r>
            <a:endParaRPr sz="800">
              <a:solidFill>
                <a:srgbClr val="0C0C0C"/>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800"/>
              <a:buFont typeface="Open Sans"/>
              <a:buNone/>
            </a:pPr>
            <a:r>
              <a:rPr lang="en" sz="800">
                <a:solidFill>
                  <a:srgbClr val="0C0C0C"/>
                </a:solidFill>
                <a:latin typeface="Inter"/>
                <a:ea typeface="Inter"/>
                <a:cs typeface="Inter"/>
                <a:sym typeface="Inter"/>
              </a:rPr>
              <a:t>Monthly</a:t>
            </a:r>
            <a:endParaRPr i="0" sz="800" u="none" cap="none" strike="noStrike">
              <a:solidFill>
                <a:srgbClr val="0C0C0C"/>
              </a:solidFill>
              <a:latin typeface="Inter"/>
              <a:ea typeface="Inter"/>
              <a:cs typeface="Inter"/>
              <a:sym typeface="Inter"/>
            </a:endParaRPr>
          </a:p>
        </p:txBody>
      </p:sp>
      <p:sp>
        <p:nvSpPr>
          <p:cNvPr id="1217" name="Google Shape;1217;p96"/>
          <p:cNvSpPr/>
          <p:nvPr/>
        </p:nvSpPr>
        <p:spPr>
          <a:xfrm>
            <a:off x="445200" y="2712106"/>
            <a:ext cx="10629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Open Sans"/>
              <a:buNone/>
            </a:pPr>
            <a:r>
              <a:rPr b="1" lang="en" sz="800">
                <a:solidFill>
                  <a:srgbClr val="0C0C0C"/>
                </a:solidFill>
                <a:latin typeface="Inter"/>
                <a:ea typeface="Inter"/>
                <a:cs typeface="Inter"/>
                <a:sym typeface="Inter"/>
              </a:rPr>
              <a:t>Customer reach</a:t>
            </a:r>
            <a:endParaRPr b="1" sz="800">
              <a:solidFill>
                <a:srgbClr val="0C0C0C"/>
              </a:solidFill>
              <a:latin typeface="Inter"/>
              <a:ea typeface="Inter"/>
              <a:cs typeface="Inter"/>
              <a:sym typeface="Inter"/>
            </a:endParaRPr>
          </a:p>
        </p:txBody>
      </p:sp>
      <p:sp>
        <p:nvSpPr>
          <p:cNvPr id="1218" name="Google Shape;1218;p96"/>
          <p:cNvSpPr/>
          <p:nvPr/>
        </p:nvSpPr>
        <p:spPr>
          <a:xfrm>
            <a:off x="458874" y="3337950"/>
            <a:ext cx="995400" cy="31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Open Sans Light"/>
              <a:buNone/>
            </a:pPr>
            <a:r>
              <a:rPr b="1" lang="en" sz="800">
                <a:solidFill>
                  <a:srgbClr val="0C0C0C"/>
                </a:solidFill>
                <a:latin typeface="Inter"/>
                <a:ea typeface="Inter"/>
                <a:cs typeface="Inter"/>
                <a:sym typeface="Inter"/>
              </a:rPr>
              <a:t>Technology capability</a:t>
            </a:r>
            <a:endParaRPr b="1" sz="800">
              <a:solidFill>
                <a:srgbClr val="0C0C0C"/>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Open Sans"/>
              <a:buNone/>
            </a:pPr>
            <a:r>
              <a:t/>
            </a:r>
            <a:endParaRPr b="1" sz="800">
              <a:solidFill>
                <a:srgbClr val="0C0C0C"/>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900"/>
              <a:buFont typeface="Open Sans"/>
              <a:buNone/>
            </a:pPr>
            <a:r>
              <a:t/>
            </a:r>
            <a:endParaRPr b="1" i="0" sz="800" u="none" cap="none" strike="noStrike">
              <a:solidFill>
                <a:srgbClr val="0C0C0C"/>
              </a:solidFill>
              <a:latin typeface="Inter"/>
              <a:ea typeface="Inter"/>
              <a:cs typeface="Inter"/>
              <a:sym typeface="Inter"/>
            </a:endParaRPr>
          </a:p>
        </p:txBody>
      </p:sp>
      <p:sp>
        <p:nvSpPr>
          <p:cNvPr id="1219" name="Google Shape;1219;p96"/>
          <p:cNvSpPr/>
          <p:nvPr/>
        </p:nvSpPr>
        <p:spPr>
          <a:xfrm>
            <a:off x="4788025" y="943325"/>
            <a:ext cx="4170600" cy="2307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rPr b="1" i="0" lang="en" sz="900" u="none" cap="none" strike="noStrike">
                <a:solidFill>
                  <a:schemeClr val="accent1"/>
                </a:solidFill>
                <a:latin typeface="Inter"/>
                <a:ea typeface="Inter"/>
                <a:cs typeface="Inter"/>
                <a:sym typeface="Inter"/>
              </a:rPr>
              <a:t>Solution: </a:t>
            </a:r>
            <a:endParaRPr b="1" i="0" sz="900" u="none" cap="none" strike="noStrike">
              <a:solidFill>
                <a:schemeClr val="accent1"/>
              </a:solidFill>
              <a:latin typeface="Inter"/>
              <a:ea typeface="Inter"/>
              <a:cs typeface="Inter"/>
              <a:sym typeface="Inter"/>
            </a:endParaRPr>
          </a:p>
          <a:p>
            <a:pPr indent="-285750" lvl="0" marL="457200" rtl="0" algn="l">
              <a:spcBef>
                <a:spcPts val="0"/>
              </a:spcBef>
              <a:spcAft>
                <a:spcPts val="0"/>
              </a:spcAft>
              <a:buClr>
                <a:schemeClr val="dk1"/>
              </a:buClr>
              <a:buSzPts val="900"/>
              <a:buFont typeface="Inter Light"/>
              <a:buChar char="●"/>
            </a:pPr>
            <a:r>
              <a:rPr lang="en" sz="900">
                <a:solidFill>
                  <a:schemeClr val="dk1"/>
                </a:solidFill>
                <a:latin typeface="Inter Light"/>
                <a:ea typeface="Inter Light"/>
                <a:cs typeface="Inter Light"/>
                <a:sym typeface="Inter Light"/>
              </a:rPr>
              <a:t>Cross-functional product teams of TWers and client engineers to deliver modern technologies for a new platform</a:t>
            </a:r>
            <a:endParaRPr sz="900">
              <a:solidFill>
                <a:schemeClr val="dk1"/>
              </a:solidFill>
              <a:latin typeface="Inter Light"/>
              <a:ea typeface="Inter Light"/>
              <a:cs typeface="Inter Light"/>
              <a:sym typeface="Inter Light"/>
            </a:endParaRPr>
          </a:p>
          <a:p>
            <a:pPr indent="-285750" lvl="0" marL="457200" rtl="0" algn="l">
              <a:spcBef>
                <a:spcPts val="0"/>
              </a:spcBef>
              <a:spcAft>
                <a:spcPts val="0"/>
              </a:spcAft>
              <a:buClr>
                <a:schemeClr val="dk1"/>
              </a:buClr>
              <a:buSzPts val="900"/>
              <a:buFont typeface="Inter Light"/>
              <a:buChar char="●"/>
            </a:pPr>
            <a:r>
              <a:rPr lang="en" sz="900">
                <a:solidFill>
                  <a:schemeClr val="dk1"/>
                </a:solidFill>
                <a:latin typeface="Inter Light"/>
                <a:ea typeface="Inter Light"/>
                <a:cs typeface="Inter Light"/>
                <a:sym typeface="Inter Light"/>
              </a:rPr>
              <a:t>Leverage the Cloud and rely on Domain Driven Design and Change Data Capture to establish a new API platform to expose reusable business capabilities (especially from AS400)</a:t>
            </a:r>
            <a:endParaRPr sz="900">
              <a:solidFill>
                <a:schemeClr val="dk1"/>
              </a:solidFill>
              <a:latin typeface="Inter Light"/>
              <a:ea typeface="Inter Light"/>
              <a:cs typeface="Inter Light"/>
              <a:sym typeface="Inter Light"/>
            </a:endParaRPr>
          </a:p>
          <a:p>
            <a:pPr indent="-285750" lvl="1" marL="914400" rtl="0" algn="l">
              <a:lnSpc>
                <a:spcPct val="115000"/>
              </a:lnSpc>
              <a:spcBef>
                <a:spcPts val="0"/>
              </a:spcBef>
              <a:spcAft>
                <a:spcPts val="0"/>
              </a:spcAft>
              <a:buClr>
                <a:schemeClr val="dk1"/>
              </a:buClr>
              <a:buSzPts val="900"/>
              <a:buFont typeface="Inter Light"/>
              <a:buChar char="○"/>
            </a:pPr>
            <a:r>
              <a:rPr lang="en" sz="900">
                <a:solidFill>
                  <a:schemeClr val="dk1"/>
                </a:solidFill>
                <a:latin typeface="Inter Light"/>
                <a:ea typeface="Inter Light"/>
                <a:cs typeface="Inter Light"/>
                <a:sym typeface="Inter Light"/>
              </a:rPr>
              <a:t>AS400 would serve as a source of events that could be consumed by a set of modern, cloud-based microservices. </a:t>
            </a:r>
            <a:endParaRPr sz="900">
              <a:solidFill>
                <a:schemeClr val="dk1"/>
              </a:solidFill>
              <a:latin typeface="Inter Light"/>
              <a:ea typeface="Inter Light"/>
              <a:cs typeface="Inter Light"/>
              <a:sym typeface="Inter Light"/>
            </a:endParaRPr>
          </a:p>
          <a:p>
            <a:pPr indent="-285750" lvl="1" marL="914400" rtl="0" algn="l">
              <a:lnSpc>
                <a:spcPct val="115000"/>
              </a:lnSpc>
              <a:spcBef>
                <a:spcPts val="0"/>
              </a:spcBef>
              <a:spcAft>
                <a:spcPts val="0"/>
              </a:spcAft>
              <a:buClr>
                <a:schemeClr val="dk1"/>
              </a:buClr>
              <a:buSzPts val="900"/>
              <a:buFont typeface="Inter Light"/>
              <a:buChar char="○"/>
            </a:pPr>
            <a:r>
              <a:rPr lang="en" sz="900">
                <a:solidFill>
                  <a:schemeClr val="dk1"/>
                </a:solidFill>
                <a:latin typeface="Inter Light"/>
                <a:ea typeface="Inter Light"/>
                <a:cs typeface="Inter Light"/>
                <a:sym typeface="Inter Light"/>
              </a:rPr>
              <a:t>Microservices would offer business capabilities in a clean, domain-driven API and could be consumed by a variety of client-facing applications or other business processes. </a:t>
            </a:r>
            <a:endParaRPr sz="900">
              <a:solidFill>
                <a:schemeClr val="dk1"/>
              </a:solidFill>
              <a:latin typeface="Inter Light"/>
              <a:ea typeface="Inter Light"/>
              <a:cs typeface="Inter Light"/>
              <a:sym typeface="Inter Light"/>
            </a:endParaRPr>
          </a:p>
          <a:p>
            <a:pPr indent="-285750" lvl="1" marL="914400" rtl="0" algn="l">
              <a:spcBef>
                <a:spcPts val="0"/>
              </a:spcBef>
              <a:spcAft>
                <a:spcPts val="0"/>
              </a:spcAft>
              <a:buClr>
                <a:schemeClr val="dk1"/>
              </a:buClr>
              <a:buSzPts val="900"/>
              <a:buFont typeface="Inter Light"/>
              <a:buChar char="○"/>
            </a:pPr>
            <a:r>
              <a:rPr lang="en" sz="900">
                <a:solidFill>
                  <a:schemeClr val="dk1"/>
                </a:solidFill>
                <a:latin typeface="Inter Light"/>
                <a:ea typeface="Inter Light"/>
                <a:cs typeface="Inter Light"/>
                <a:sym typeface="Inter Light"/>
              </a:rPr>
              <a:t>Hardened infrastructure and secure application standards</a:t>
            </a:r>
            <a:endParaRPr sz="900">
              <a:solidFill>
                <a:schemeClr val="dk1"/>
              </a:solidFill>
              <a:latin typeface="Inter Light"/>
              <a:ea typeface="Inter Light"/>
              <a:cs typeface="Inter Light"/>
              <a:sym typeface="Inter Light"/>
            </a:endParaRPr>
          </a:p>
        </p:txBody>
      </p:sp>
      <p:sp>
        <p:nvSpPr>
          <p:cNvPr id="1220" name="Google Shape;1220;p96"/>
          <p:cNvSpPr txBox="1"/>
          <p:nvPr/>
        </p:nvSpPr>
        <p:spPr>
          <a:xfrm>
            <a:off x="411175" y="943325"/>
            <a:ext cx="3938100" cy="838200"/>
          </a:xfrm>
          <a:prstGeom prst="rect">
            <a:avLst/>
          </a:prstGeom>
          <a:noFill/>
          <a:ln>
            <a:noFill/>
          </a:ln>
        </p:spPr>
        <p:txBody>
          <a:bodyPr anchorCtr="0" anchor="ctr" bIns="58925" lIns="58925" spcFirstLastPara="1" rIns="58925" wrap="square" tIns="58925">
            <a:noAutofit/>
          </a:bodyPr>
          <a:lstStyle/>
          <a:p>
            <a:pPr indent="0" lvl="0" marL="0" rtl="0" algn="l">
              <a:spcBef>
                <a:spcPts val="0"/>
              </a:spcBef>
              <a:spcAft>
                <a:spcPts val="0"/>
              </a:spcAft>
              <a:buNone/>
            </a:pPr>
            <a:r>
              <a:rPr b="1" lang="en" sz="900">
                <a:solidFill>
                  <a:schemeClr val="accent1"/>
                </a:solidFill>
                <a:latin typeface="Inter"/>
                <a:ea typeface="Inter"/>
                <a:cs typeface="Inter"/>
                <a:sym typeface="Inter"/>
              </a:rPr>
              <a:t>What we did:</a:t>
            </a:r>
            <a:endParaRPr b="1" sz="900">
              <a:solidFill>
                <a:schemeClr val="accent1"/>
              </a:solidFill>
              <a:latin typeface="Inter"/>
              <a:ea typeface="Inter"/>
              <a:cs typeface="Inter"/>
              <a:sym typeface="Inter"/>
            </a:endParaRPr>
          </a:p>
          <a:p>
            <a:pPr indent="-285750" lvl="0" marL="457200" rtl="0" algn="l">
              <a:spcBef>
                <a:spcPts val="0"/>
              </a:spcBef>
              <a:spcAft>
                <a:spcPts val="0"/>
              </a:spcAft>
              <a:buClr>
                <a:srgbClr val="0C0C0C"/>
              </a:buClr>
              <a:buSzPts val="900"/>
              <a:buFont typeface="Inter Light"/>
              <a:buChar char="●"/>
            </a:pPr>
            <a:r>
              <a:rPr lang="en" sz="900">
                <a:solidFill>
                  <a:srgbClr val="0C0C0C"/>
                </a:solidFill>
                <a:latin typeface="Inter Light"/>
                <a:ea typeface="Inter Light"/>
                <a:cs typeface="Inter Light"/>
                <a:sym typeface="Inter Light"/>
              </a:rPr>
              <a:t>Digital web app where customers can view their top up offer and loan information.</a:t>
            </a:r>
            <a:endParaRPr sz="900">
              <a:solidFill>
                <a:srgbClr val="0C0C0C"/>
              </a:solidFill>
              <a:latin typeface="Inter Light"/>
              <a:ea typeface="Inter Light"/>
              <a:cs typeface="Inter Light"/>
              <a:sym typeface="Inter Light"/>
            </a:endParaRPr>
          </a:p>
          <a:p>
            <a:pPr indent="-285750" lvl="0" marL="457200" rtl="0" algn="l">
              <a:spcBef>
                <a:spcPts val="0"/>
              </a:spcBef>
              <a:spcAft>
                <a:spcPts val="0"/>
              </a:spcAft>
              <a:buClr>
                <a:srgbClr val="0C0C0C"/>
              </a:buClr>
              <a:buSzPts val="900"/>
              <a:buFont typeface="Inter Light"/>
              <a:buChar char="●"/>
            </a:pPr>
            <a:r>
              <a:rPr lang="en" sz="900">
                <a:solidFill>
                  <a:srgbClr val="0C0C0C"/>
                </a:solidFill>
                <a:latin typeface="Inter Light"/>
                <a:ea typeface="Inter Light"/>
                <a:cs typeface="Inter Light"/>
                <a:sym typeface="Inter Light"/>
              </a:rPr>
              <a:t>Digital platform and legacy modernisation, exposing business capabilities related to Top up from legacy systems like AS400.</a:t>
            </a:r>
            <a:endParaRPr sz="900">
              <a:solidFill>
                <a:srgbClr val="0C0C0C"/>
              </a:solidFill>
              <a:latin typeface="Inter Light"/>
              <a:ea typeface="Inter Light"/>
              <a:cs typeface="Inter Light"/>
              <a:sym typeface="Inter Light"/>
            </a:endParaRPr>
          </a:p>
        </p:txBody>
      </p:sp>
      <p:sp>
        <p:nvSpPr>
          <p:cNvPr id="1221" name="Google Shape;1221;p96"/>
          <p:cNvSpPr/>
          <p:nvPr/>
        </p:nvSpPr>
        <p:spPr>
          <a:xfrm>
            <a:off x="1636621" y="2640856"/>
            <a:ext cx="747600" cy="462300"/>
          </a:xfrm>
          <a:prstGeom prst="rect">
            <a:avLst/>
          </a:prstGeom>
          <a:noFill/>
          <a:ln>
            <a:noFill/>
          </a:ln>
        </p:spPr>
        <p:txBody>
          <a:bodyPr anchorCtr="0" anchor="ctr" bIns="108000" lIns="91425" spcFirstLastPara="1" rIns="91425" wrap="square" tIns="108000">
            <a:noAutofit/>
          </a:bodyPr>
          <a:lstStyle/>
          <a:p>
            <a:pPr indent="0" lvl="0" marL="0" marR="0" rtl="0" algn="l">
              <a:lnSpc>
                <a:spcPct val="100000"/>
              </a:lnSpc>
              <a:spcBef>
                <a:spcPts val="0"/>
              </a:spcBef>
              <a:spcAft>
                <a:spcPts val="0"/>
              </a:spcAft>
              <a:buClr>
                <a:srgbClr val="000000"/>
              </a:buClr>
              <a:buSzPts val="1800"/>
              <a:buFont typeface="Open Sans"/>
              <a:buNone/>
            </a:pPr>
            <a:r>
              <a:rPr lang="en" sz="800">
                <a:solidFill>
                  <a:srgbClr val="0C0C0C"/>
                </a:solidFill>
                <a:latin typeface="Inter"/>
                <a:ea typeface="Inter"/>
                <a:cs typeface="Inter"/>
                <a:sym typeface="Inter"/>
              </a:rPr>
              <a:t>25% </a:t>
            </a:r>
            <a:endParaRPr i="0" sz="800" u="none" cap="none" strike="noStrike">
              <a:solidFill>
                <a:srgbClr val="0C0C0C"/>
              </a:solidFill>
              <a:latin typeface="Inter"/>
              <a:ea typeface="Inter"/>
              <a:cs typeface="Inter"/>
              <a:sym typeface="Inter"/>
            </a:endParaRPr>
          </a:p>
        </p:txBody>
      </p:sp>
      <p:cxnSp>
        <p:nvCxnSpPr>
          <p:cNvPr id="1222" name="Google Shape;1222;p96"/>
          <p:cNvCxnSpPr/>
          <p:nvPr/>
        </p:nvCxnSpPr>
        <p:spPr>
          <a:xfrm>
            <a:off x="501075" y="3824825"/>
            <a:ext cx="3938100" cy="8100"/>
          </a:xfrm>
          <a:prstGeom prst="straightConnector1">
            <a:avLst/>
          </a:prstGeom>
          <a:noFill/>
          <a:ln cap="flat" cmpd="sng" w="9525">
            <a:solidFill>
              <a:schemeClr val="accent1"/>
            </a:solidFill>
            <a:prstDash val="dash"/>
            <a:round/>
            <a:headEnd len="sm" w="sm" type="none"/>
            <a:tailEnd len="sm" w="sm" type="none"/>
          </a:ln>
        </p:spPr>
      </p:cxnSp>
      <p:sp>
        <p:nvSpPr>
          <p:cNvPr id="1223" name="Google Shape;1223;p96"/>
          <p:cNvSpPr/>
          <p:nvPr/>
        </p:nvSpPr>
        <p:spPr>
          <a:xfrm>
            <a:off x="454890" y="3929649"/>
            <a:ext cx="1206000" cy="3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Open Sans Light"/>
              <a:buNone/>
            </a:pPr>
            <a:r>
              <a:rPr b="1" lang="en" sz="800">
                <a:solidFill>
                  <a:srgbClr val="0C0C0C"/>
                </a:solidFill>
                <a:latin typeface="Inter"/>
                <a:ea typeface="Inter"/>
                <a:cs typeface="Inter"/>
                <a:sym typeface="Inter"/>
              </a:rPr>
              <a:t>Team capability</a:t>
            </a:r>
            <a:endParaRPr b="1" sz="800">
              <a:solidFill>
                <a:srgbClr val="0C0C0C"/>
              </a:solidFill>
              <a:latin typeface="Inter"/>
              <a:ea typeface="Inter"/>
              <a:cs typeface="Inter"/>
              <a:sym typeface="Inter"/>
            </a:endParaRPr>
          </a:p>
        </p:txBody>
      </p:sp>
      <p:sp>
        <p:nvSpPr>
          <p:cNvPr id="1224" name="Google Shape;1224;p96"/>
          <p:cNvSpPr txBox="1"/>
          <p:nvPr/>
        </p:nvSpPr>
        <p:spPr>
          <a:xfrm>
            <a:off x="411175" y="266225"/>
            <a:ext cx="8409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chemeClr val="dk1"/>
                </a:solidFill>
                <a:latin typeface="Bitter"/>
                <a:ea typeface="Bitter"/>
                <a:cs typeface="Bitter"/>
                <a:sym typeface="Bitter"/>
              </a:rPr>
              <a:t>DIGITAL LOAN TOP UP - LEGACY MODERNISATION</a:t>
            </a:r>
            <a:endParaRPr b="1" sz="2400">
              <a:solidFill>
                <a:schemeClr val="dk1"/>
              </a:solidFill>
              <a:latin typeface="Bitter"/>
              <a:ea typeface="Bitter"/>
              <a:cs typeface="Bitter"/>
              <a:sym typeface="Bitter"/>
            </a:endParaRPr>
          </a:p>
        </p:txBody>
      </p:sp>
      <p:sp>
        <p:nvSpPr>
          <p:cNvPr id="1225" name="Google Shape;1225;p96"/>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r">
              <a:spcBef>
                <a:spcPts val="0"/>
              </a:spcBef>
              <a:spcAft>
                <a:spcPts val="0"/>
              </a:spcAft>
              <a:buClr>
                <a:srgbClr val="000000"/>
              </a:buClr>
              <a:buSzPct val="100000"/>
              <a:buFont typeface="Arial"/>
              <a:buNone/>
            </a:pPr>
            <a:fld id="{00000000-1234-1234-1234-123412341234}" type="slidenum">
              <a:rPr lang="en"/>
              <a:t>‹#›</a:t>
            </a:fld>
            <a:endParaRPr/>
          </a:p>
        </p:txBody>
      </p:sp>
      <p:sp>
        <p:nvSpPr>
          <p:cNvPr id="1226" name="Google Shape;1226;p96"/>
          <p:cNvSpPr/>
          <p:nvPr/>
        </p:nvSpPr>
        <p:spPr>
          <a:xfrm>
            <a:off x="2757190" y="2783890"/>
            <a:ext cx="151993" cy="176231"/>
          </a:xfrm>
          <a:custGeom>
            <a:rect b="b" l="l" r="r" t="t"/>
            <a:pathLst>
              <a:path extrusionOk="0" h="158767" w="169352">
                <a:moveTo>
                  <a:pt x="128835" y="71742"/>
                </a:moveTo>
                <a:lnTo>
                  <a:pt x="72059" y="14966"/>
                </a:lnTo>
                <a:lnTo>
                  <a:pt x="87026" y="0"/>
                </a:lnTo>
                <a:lnTo>
                  <a:pt x="169352" y="82326"/>
                </a:lnTo>
                <a:lnTo>
                  <a:pt x="87026" y="164652"/>
                </a:lnTo>
                <a:lnTo>
                  <a:pt x="72059" y="149686"/>
                </a:lnTo>
                <a:lnTo>
                  <a:pt x="128835" y="92911"/>
                </a:lnTo>
                <a:lnTo>
                  <a:pt x="0" y="92911"/>
                </a:lnTo>
                <a:lnTo>
                  <a:pt x="0" y="717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i="0" sz="900" u="none" cap="none" strike="noStrike">
              <a:solidFill>
                <a:srgbClr val="000000"/>
              </a:solidFill>
              <a:latin typeface="Open Sans"/>
              <a:ea typeface="Open Sans"/>
              <a:cs typeface="Open Sans"/>
              <a:sym typeface="Open Sans"/>
            </a:endParaRPr>
          </a:p>
        </p:txBody>
      </p:sp>
      <p:sp>
        <p:nvSpPr>
          <p:cNvPr id="1227" name="Google Shape;1227;p96"/>
          <p:cNvSpPr/>
          <p:nvPr/>
        </p:nvSpPr>
        <p:spPr>
          <a:xfrm>
            <a:off x="2985675" y="2640856"/>
            <a:ext cx="832200" cy="462300"/>
          </a:xfrm>
          <a:prstGeom prst="rect">
            <a:avLst/>
          </a:prstGeom>
          <a:noFill/>
          <a:ln>
            <a:noFill/>
          </a:ln>
        </p:spPr>
        <p:txBody>
          <a:bodyPr anchorCtr="0" anchor="ctr" bIns="108000" lIns="91425" spcFirstLastPara="1" rIns="91425" wrap="square" tIns="108000">
            <a:noAutofit/>
          </a:bodyPr>
          <a:lstStyle/>
          <a:p>
            <a:pPr indent="0" lvl="0" marL="0" marR="0" rtl="0" algn="l">
              <a:lnSpc>
                <a:spcPct val="100000"/>
              </a:lnSpc>
              <a:spcBef>
                <a:spcPts val="0"/>
              </a:spcBef>
              <a:spcAft>
                <a:spcPts val="0"/>
              </a:spcAft>
              <a:buClr>
                <a:srgbClr val="000000"/>
              </a:buClr>
              <a:buSzPts val="1800"/>
              <a:buFont typeface="Open Sans"/>
              <a:buNone/>
            </a:pPr>
            <a:r>
              <a:rPr b="1" lang="en" sz="800">
                <a:solidFill>
                  <a:srgbClr val="0C0C0C"/>
                </a:solidFill>
                <a:latin typeface="Inter"/>
                <a:ea typeface="Inter"/>
                <a:cs typeface="Inter"/>
                <a:sym typeface="Inter"/>
              </a:rPr>
              <a:t>100% </a:t>
            </a:r>
            <a:endParaRPr i="0" sz="800" u="none" cap="none" strike="noStrike">
              <a:solidFill>
                <a:srgbClr val="0C0C0C"/>
              </a:solidFill>
              <a:latin typeface="Inter"/>
              <a:ea typeface="Inter"/>
              <a:cs typeface="Inter"/>
              <a:sym typeface="Inter"/>
            </a:endParaRPr>
          </a:p>
        </p:txBody>
      </p:sp>
      <p:sp>
        <p:nvSpPr>
          <p:cNvPr id="1228" name="Google Shape;1228;p96"/>
          <p:cNvSpPr/>
          <p:nvPr/>
        </p:nvSpPr>
        <p:spPr>
          <a:xfrm>
            <a:off x="2757190" y="2136622"/>
            <a:ext cx="151993" cy="176231"/>
          </a:xfrm>
          <a:custGeom>
            <a:rect b="b" l="l" r="r" t="t"/>
            <a:pathLst>
              <a:path extrusionOk="0" h="158767" w="169352">
                <a:moveTo>
                  <a:pt x="128835" y="71742"/>
                </a:moveTo>
                <a:lnTo>
                  <a:pt x="72059" y="14966"/>
                </a:lnTo>
                <a:lnTo>
                  <a:pt x="87026" y="0"/>
                </a:lnTo>
                <a:lnTo>
                  <a:pt x="169352" y="82326"/>
                </a:lnTo>
                <a:lnTo>
                  <a:pt x="87026" y="164652"/>
                </a:lnTo>
                <a:lnTo>
                  <a:pt x="72059" y="149686"/>
                </a:lnTo>
                <a:lnTo>
                  <a:pt x="128835" y="92911"/>
                </a:lnTo>
                <a:lnTo>
                  <a:pt x="0" y="92911"/>
                </a:lnTo>
                <a:lnTo>
                  <a:pt x="0" y="717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i="0" sz="900" u="none" cap="none" strike="noStrike">
              <a:solidFill>
                <a:srgbClr val="000000"/>
              </a:solidFill>
              <a:latin typeface="Open Sans"/>
              <a:ea typeface="Open Sans"/>
              <a:cs typeface="Open Sans"/>
              <a:sym typeface="Open Sans"/>
            </a:endParaRPr>
          </a:p>
        </p:txBody>
      </p:sp>
      <p:sp>
        <p:nvSpPr>
          <p:cNvPr id="1229" name="Google Shape;1229;p96"/>
          <p:cNvSpPr/>
          <p:nvPr/>
        </p:nvSpPr>
        <p:spPr>
          <a:xfrm>
            <a:off x="2985675" y="2027938"/>
            <a:ext cx="10629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Open Sans"/>
              <a:buNone/>
            </a:pPr>
            <a:r>
              <a:rPr b="1" lang="en" sz="800">
                <a:solidFill>
                  <a:srgbClr val="0C0C0C"/>
                </a:solidFill>
                <a:latin typeface="Inter"/>
                <a:ea typeface="Inter"/>
                <a:cs typeface="Inter"/>
                <a:sym typeface="Inter"/>
              </a:rPr>
              <a:t>Automated/</a:t>
            </a:r>
            <a:endParaRPr b="1" sz="800">
              <a:solidFill>
                <a:srgbClr val="0C0C0C"/>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800"/>
              <a:buFont typeface="Open Sans"/>
              <a:buNone/>
            </a:pPr>
            <a:r>
              <a:rPr b="1" lang="en" sz="800">
                <a:solidFill>
                  <a:srgbClr val="0C0C0C"/>
                </a:solidFill>
                <a:latin typeface="Inter"/>
                <a:ea typeface="Inter"/>
                <a:cs typeface="Inter"/>
                <a:sym typeface="Inter"/>
              </a:rPr>
              <a:t>Realtime</a:t>
            </a:r>
            <a:endParaRPr b="1" sz="800">
              <a:solidFill>
                <a:srgbClr val="0C0C0C"/>
              </a:solidFill>
              <a:latin typeface="Inter"/>
              <a:ea typeface="Inter"/>
              <a:cs typeface="Inter"/>
              <a:sym typeface="Inter"/>
            </a:endParaRPr>
          </a:p>
        </p:txBody>
      </p:sp>
      <p:sp>
        <p:nvSpPr>
          <p:cNvPr id="1230" name="Google Shape;1230;p96"/>
          <p:cNvSpPr/>
          <p:nvPr/>
        </p:nvSpPr>
        <p:spPr>
          <a:xfrm>
            <a:off x="1636621" y="3301050"/>
            <a:ext cx="12060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Open Sans"/>
              <a:buNone/>
            </a:pPr>
            <a:r>
              <a:rPr lang="en" sz="800">
                <a:solidFill>
                  <a:srgbClr val="0C0C0C"/>
                </a:solidFill>
                <a:latin typeface="Inter"/>
                <a:ea typeface="Inter"/>
                <a:cs typeface="Inter"/>
                <a:sym typeface="Inter"/>
              </a:rPr>
              <a:t>AS400 dependent, expensive, slow</a:t>
            </a:r>
            <a:endParaRPr i="0" sz="800" u="none" cap="none" strike="noStrike">
              <a:solidFill>
                <a:srgbClr val="0C0C0C"/>
              </a:solidFill>
              <a:latin typeface="Inter"/>
              <a:ea typeface="Inter"/>
              <a:cs typeface="Inter"/>
              <a:sym typeface="Inter"/>
            </a:endParaRPr>
          </a:p>
        </p:txBody>
      </p:sp>
      <p:sp>
        <p:nvSpPr>
          <p:cNvPr id="1231" name="Google Shape;1231;p96"/>
          <p:cNvSpPr/>
          <p:nvPr/>
        </p:nvSpPr>
        <p:spPr>
          <a:xfrm>
            <a:off x="2757190" y="3421750"/>
            <a:ext cx="151993" cy="176231"/>
          </a:xfrm>
          <a:custGeom>
            <a:rect b="b" l="l" r="r" t="t"/>
            <a:pathLst>
              <a:path extrusionOk="0" h="158767" w="169352">
                <a:moveTo>
                  <a:pt x="128835" y="71742"/>
                </a:moveTo>
                <a:lnTo>
                  <a:pt x="72059" y="14966"/>
                </a:lnTo>
                <a:lnTo>
                  <a:pt x="87026" y="0"/>
                </a:lnTo>
                <a:lnTo>
                  <a:pt x="169352" y="82326"/>
                </a:lnTo>
                <a:lnTo>
                  <a:pt x="87026" y="164652"/>
                </a:lnTo>
                <a:lnTo>
                  <a:pt x="72059" y="149686"/>
                </a:lnTo>
                <a:lnTo>
                  <a:pt x="128835" y="92911"/>
                </a:lnTo>
                <a:lnTo>
                  <a:pt x="0" y="92911"/>
                </a:lnTo>
                <a:lnTo>
                  <a:pt x="0" y="717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i="0" sz="900" u="none" cap="none" strike="noStrike">
              <a:solidFill>
                <a:srgbClr val="000000"/>
              </a:solidFill>
              <a:latin typeface="Open Sans"/>
              <a:ea typeface="Open Sans"/>
              <a:cs typeface="Open Sans"/>
              <a:sym typeface="Open Sans"/>
            </a:endParaRPr>
          </a:p>
        </p:txBody>
      </p:sp>
      <p:sp>
        <p:nvSpPr>
          <p:cNvPr id="1232" name="Google Shape;1232;p96"/>
          <p:cNvSpPr/>
          <p:nvPr/>
        </p:nvSpPr>
        <p:spPr>
          <a:xfrm>
            <a:off x="2985675" y="3227250"/>
            <a:ext cx="1647300" cy="54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Open Sans"/>
              <a:buNone/>
            </a:pPr>
            <a:r>
              <a:rPr b="1" lang="en" sz="800">
                <a:solidFill>
                  <a:srgbClr val="0C0C0C"/>
                </a:solidFill>
                <a:latin typeface="Inter"/>
                <a:ea typeface="Inter"/>
                <a:cs typeface="Inter"/>
                <a:sym typeface="Inter"/>
              </a:rPr>
              <a:t>Scalable and Reusable Microservices, API enabled architecture on the cloud</a:t>
            </a:r>
            <a:endParaRPr b="1" sz="800">
              <a:solidFill>
                <a:srgbClr val="0C0C0C"/>
              </a:solidFill>
              <a:latin typeface="Inter"/>
              <a:ea typeface="Inter"/>
              <a:cs typeface="Inter"/>
              <a:sym typeface="Inter"/>
            </a:endParaRPr>
          </a:p>
        </p:txBody>
      </p:sp>
      <p:sp>
        <p:nvSpPr>
          <p:cNvPr id="1233" name="Google Shape;1233;p96"/>
          <p:cNvSpPr/>
          <p:nvPr/>
        </p:nvSpPr>
        <p:spPr>
          <a:xfrm>
            <a:off x="1636621" y="3886050"/>
            <a:ext cx="2945100" cy="936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Inter"/>
                <a:ea typeface="Inter"/>
                <a:cs typeface="Inter"/>
                <a:sym typeface="Inter"/>
              </a:rPr>
              <a:t>Groundwork was laid for the client team to not only be </a:t>
            </a:r>
            <a:r>
              <a:rPr b="1" lang="en" sz="800">
                <a:solidFill>
                  <a:schemeClr val="accent1"/>
                </a:solidFill>
                <a:latin typeface="Inter"/>
                <a:ea typeface="Inter"/>
                <a:cs typeface="Inter"/>
                <a:sym typeface="Inter"/>
              </a:rPr>
              <a:t>effective in continuing the products evolution</a:t>
            </a:r>
            <a:r>
              <a:rPr lang="en" sz="800">
                <a:solidFill>
                  <a:schemeClr val="dk1"/>
                </a:solidFill>
                <a:latin typeface="Inter"/>
                <a:ea typeface="Inter"/>
                <a:cs typeface="Inter"/>
                <a:sym typeface="Inter"/>
              </a:rPr>
              <a:t> but be </a:t>
            </a:r>
            <a:r>
              <a:rPr b="1" lang="en" sz="800">
                <a:solidFill>
                  <a:schemeClr val="accent1"/>
                </a:solidFill>
                <a:latin typeface="Inter"/>
                <a:ea typeface="Inter"/>
                <a:cs typeface="Inter"/>
                <a:sym typeface="Inter"/>
              </a:rPr>
              <a:t>change champions in the overall transformation program</a:t>
            </a:r>
            <a:endParaRPr b="1" sz="800">
              <a:solidFill>
                <a:schemeClr val="accent1"/>
              </a:solidFill>
              <a:latin typeface="Inter"/>
              <a:ea typeface="Inter"/>
              <a:cs typeface="Inter"/>
              <a:sym typeface="Inter"/>
            </a:endParaRPr>
          </a:p>
        </p:txBody>
      </p:sp>
      <p:sp>
        <p:nvSpPr>
          <p:cNvPr id="1234" name="Google Shape;1234;p96"/>
          <p:cNvSpPr txBox="1"/>
          <p:nvPr/>
        </p:nvSpPr>
        <p:spPr>
          <a:xfrm>
            <a:off x="4788025" y="3326950"/>
            <a:ext cx="3701100" cy="16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accent1"/>
                </a:solidFill>
                <a:latin typeface="Inter"/>
                <a:ea typeface="Inter"/>
                <a:cs typeface="Inter"/>
                <a:sym typeface="Inter"/>
              </a:rPr>
              <a:t>Technologies used:</a:t>
            </a:r>
            <a:endParaRPr b="1" sz="900">
              <a:solidFill>
                <a:schemeClr val="accent1"/>
              </a:solidFill>
              <a:latin typeface="Inter"/>
              <a:ea typeface="Inter"/>
              <a:cs typeface="Inter"/>
              <a:sym typeface="Inter"/>
            </a:endParaRPr>
          </a:p>
          <a:p>
            <a:pPr indent="-285750" lvl="0" marL="457200" rtl="0" algn="l">
              <a:spcBef>
                <a:spcPts val="500"/>
              </a:spcBef>
              <a:spcAft>
                <a:spcPts val="0"/>
              </a:spcAft>
              <a:buClr>
                <a:srgbClr val="222222"/>
              </a:buClr>
              <a:buSzPts val="900"/>
              <a:buFont typeface="Inter Light"/>
              <a:buChar char="●"/>
            </a:pPr>
            <a:r>
              <a:rPr lang="en" sz="900">
                <a:solidFill>
                  <a:srgbClr val="222222"/>
                </a:solidFill>
                <a:latin typeface="Inter Light"/>
                <a:ea typeface="Inter Light"/>
                <a:cs typeface="Inter Light"/>
                <a:sym typeface="Inter Light"/>
              </a:rPr>
              <a:t>AWS (MSK, EKS, Cognito, Aurora, API Gateway, Transit Gateway, Fargate, WAF, KMS, S3)</a:t>
            </a:r>
            <a:endParaRPr sz="900">
              <a:solidFill>
                <a:srgbClr val="222222"/>
              </a:solidFill>
              <a:latin typeface="Inter Light"/>
              <a:ea typeface="Inter Light"/>
              <a:cs typeface="Inter Light"/>
              <a:sym typeface="Inter Light"/>
            </a:endParaRPr>
          </a:p>
          <a:p>
            <a:pPr indent="-285750" lvl="0" marL="457200" rtl="0" algn="l">
              <a:spcBef>
                <a:spcPts val="0"/>
              </a:spcBef>
              <a:spcAft>
                <a:spcPts val="0"/>
              </a:spcAft>
              <a:buClr>
                <a:srgbClr val="222222"/>
              </a:buClr>
              <a:buSzPts val="900"/>
              <a:buFont typeface="Inter Light"/>
              <a:buChar char="●"/>
            </a:pPr>
            <a:r>
              <a:rPr lang="en" sz="900">
                <a:solidFill>
                  <a:srgbClr val="222222"/>
                </a:solidFill>
                <a:latin typeface="Inter Light"/>
                <a:ea typeface="Inter Light"/>
                <a:cs typeface="Inter Light"/>
                <a:sym typeface="Inter Light"/>
              </a:rPr>
              <a:t>Attunity Replicate</a:t>
            </a:r>
            <a:endParaRPr sz="900">
              <a:solidFill>
                <a:srgbClr val="222222"/>
              </a:solidFill>
              <a:latin typeface="Inter Light"/>
              <a:ea typeface="Inter Light"/>
              <a:cs typeface="Inter Light"/>
              <a:sym typeface="Inter Light"/>
            </a:endParaRPr>
          </a:p>
          <a:p>
            <a:pPr indent="-285750" lvl="0" marL="457200" rtl="0" algn="l">
              <a:spcBef>
                <a:spcPts val="0"/>
              </a:spcBef>
              <a:spcAft>
                <a:spcPts val="0"/>
              </a:spcAft>
              <a:buClr>
                <a:srgbClr val="222222"/>
              </a:buClr>
              <a:buSzPts val="900"/>
              <a:buFont typeface="Inter Light"/>
              <a:buChar char="●"/>
            </a:pPr>
            <a:r>
              <a:rPr lang="en" sz="900">
                <a:solidFill>
                  <a:srgbClr val="222222"/>
                </a:solidFill>
                <a:latin typeface="Inter Light"/>
                <a:ea typeface="Inter Light"/>
                <a:cs typeface="Inter Light"/>
                <a:sym typeface="Inter Light"/>
              </a:rPr>
              <a:t>CloudGuard Dome9</a:t>
            </a:r>
            <a:endParaRPr sz="900">
              <a:solidFill>
                <a:srgbClr val="222222"/>
              </a:solidFill>
              <a:latin typeface="Inter Light"/>
              <a:ea typeface="Inter Light"/>
              <a:cs typeface="Inter Light"/>
              <a:sym typeface="Inter Light"/>
            </a:endParaRPr>
          </a:p>
          <a:p>
            <a:pPr indent="-285750" lvl="0" marL="457200" rtl="0" algn="l">
              <a:spcBef>
                <a:spcPts val="0"/>
              </a:spcBef>
              <a:spcAft>
                <a:spcPts val="0"/>
              </a:spcAft>
              <a:buClr>
                <a:srgbClr val="222222"/>
              </a:buClr>
              <a:buSzPts val="900"/>
              <a:buFont typeface="Inter Light"/>
              <a:buChar char="●"/>
            </a:pPr>
            <a:r>
              <a:rPr lang="en" sz="900">
                <a:solidFill>
                  <a:srgbClr val="222222"/>
                </a:solidFill>
                <a:latin typeface="Inter Light"/>
                <a:ea typeface="Inter Light"/>
                <a:cs typeface="Inter Light"/>
                <a:sym typeface="Inter Light"/>
              </a:rPr>
              <a:t>Terraform</a:t>
            </a:r>
            <a:endParaRPr sz="900">
              <a:solidFill>
                <a:srgbClr val="222222"/>
              </a:solidFill>
              <a:latin typeface="Inter Light"/>
              <a:ea typeface="Inter Light"/>
              <a:cs typeface="Inter Light"/>
              <a:sym typeface="Inter Light"/>
            </a:endParaRPr>
          </a:p>
          <a:p>
            <a:pPr indent="-285750" lvl="0" marL="457200" rtl="0" algn="l">
              <a:spcBef>
                <a:spcPts val="0"/>
              </a:spcBef>
              <a:spcAft>
                <a:spcPts val="0"/>
              </a:spcAft>
              <a:buClr>
                <a:srgbClr val="222222"/>
              </a:buClr>
              <a:buSzPts val="900"/>
              <a:buFont typeface="Inter Light"/>
              <a:buChar char="●"/>
            </a:pPr>
            <a:r>
              <a:rPr lang="en" sz="900">
                <a:solidFill>
                  <a:srgbClr val="222222"/>
                </a:solidFill>
                <a:latin typeface="Inter Light"/>
                <a:ea typeface="Inter Light"/>
                <a:cs typeface="Inter Light"/>
                <a:sym typeface="Inter Light"/>
              </a:rPr>
              <a:t>DataDog, PagerDuty</a:t>
            </a:r>
            <a:endParaRPr sz="900">
              <a:solidFill>
                <a:srgbClr val="222222"/>
              </a:solidFill>
              <a:latin typeface="Inter Light"/>
              <a:ea typeface="Inter Light"/>
              <a:cs typeface="Inter Light"/>
              <a:sym typeface="Inter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8" name="Shape 1238"/>
        <p:cNvGrpSpPr/>
        <p:nvPr/>
      </p:nvGrpSpPr>
      <p:grpSpPr>
        <a:xfrm>
          <a:off x="0" y="0"/>
          <a:ext cx="0" cy="0"/>
          <a:chOff x="0" y="0"/>
          <a:chExt cx="0" cy="0"/>
        </a:xfrm>
      </p:grpSpPr>
      <p:sp>
        <p:nvSpPr>
          <p:cNvPr id="1239" name="Google Shape;1239;p97"/>
          <p:cNvSpPr txBox="1"/>
          <p:nvPr/>
        </p:nvSpPr>
        <p:spPr>
          <a:xfrm>
            <a:off x="428052" y="452625"/>
            <a:ext cx="3885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
        <p:nvSpPr>
          <p:cNvPr id="1240" name="Google Shape;1240;p97"/>
          <p:cNvSpPr txBox="1"/>
          <p:nvPr/>
        </p:nvSpPr>
        <p:spPr>
          <a:xfrm>
            <a:off x="428050" y="2267200"/>
            <a:ext cx="8505900" cy="7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00"/>
              <a:buFont typeface="Arial"/>
              <a:buNone/>
            </a:pPr>
            <a:r>
              <a:rPr b="1" lang="en" sz="1000">
                <a:solidFill>
                  <a:schemeClr val="accent2"/>
                </a:solidFill>
                <a:latin typeface="Inter"/>
                <a:ea typeface="Inter"/>
                <a:cs typeface="Inter"/>
                <a:sym typeface="Inter"/>
              </a:rPr>
              <a:t>Background</a:t>
            </a:r>
            <a:endParaRPr b="1" sz="1000">
              <a:solidFill>
                <a:schemeClr val="accent2"/>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900">
                <a:solidFill>
                  <a:schemeClr val="dk2"/>
                </a:solidFill>
                <a:latin typeface="Inter"/>
                <a:ea typeface="Inter"/>
                <a:cs typeface="Inter"/>
                <a:sym typeface="Inter"/>
              </a:rPr>
              <a:t>The bank is at the forefront of leveraging digital technology to shape the future of banking, having been named “World’s Best Digital Bank” by Euromoney. In addition, DBS has been accorded the “Safest Bank in Asia” award by Global Finance for ten consecutive years from 2009 to 2018.</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900">
              <a:solidFill>
                <a:schemeClr val="dk2"/>
              </a:solidFill>
              <a:latin typeface="Inter"/>
              <a:ea typeface="Inter"/>
              <a:cs typeface="Inter"/>
              <a:sym typeface="Inter"/>
            </a:endParaRPr>
          </a:p>
          <a:p>
            <a:pPr indent="0" lvl="0" marL="0" rtl="0" algn="l">
              <a:spcBef>
                <a:spcPts val="0"/>
              </a:spcBef>
              <a:spcAft>
                <a:spcPts val="0"/>
              </a:spcAft>
              <a:buNone/>
            </a:pPr>
            <a:r>
              <a:t/>
            </a:r>
            <a:endParaRPr sz="900">
              <a:solidFill>
                <a:schemeClr val="dk2"/>
              </a:solidFill>
              <a:latin typeface="Inter"/>
              <a:ea typeface="Inter"/>
              <a:cs typeface="Inter"/>
              <a:sym typeface="Inter"/>
            </a:endParaRPr>
          </a:p>
        </p:txBody>
      </p:sp>
      <p:sp>
        <p:nvSpPr>
          <p:cNvPr id="1241" name="Google Shape;1241;p97"/>
          <p:cNvSpPr txBox="1"/>
          <p:nvPr>
            <p:ph type="title"/>
          </p:nvPr>
        </p:nvSpPr>
        <p:spPr>
          <a:xfrm>
            <a:off x="428050" y="755350"/>
            <a:ext cx="4116900" cy="1231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100">
                <a:solidFill>
                  <a:schemeClr val="dk1"/>
                </a:solidFill>
              </a:rPr>
              <a:t>Modernise legacy applications to improve their architecture, technology, capabilities and also reduce cost overheads</a:t>
            </a:r>
            <a:endParaRPr sz="2100">
              <a:solidFill>
                <a:schemeClr val="dk1"/>
              </a:solidFill>
            </a:endParaRPr>
          </a:p>
        </p:txBody>
      </p:sp>
      <p:pic>
        <p:nvPicPr>
          <p:cNvPr id="1242" name="Google Shape;1242;p97"/>
          <p:cNvPicPr preferRelativeResize="0"/>
          <p:nvPr/>
        </p:nvPicPr>
        <p:blipFill>
          <a:blip r:embed="rId3">
            <a:alphaModFix/>
          </a:blip>
          <a:stretch>
            <a:fillRect/>
          </a:stretch>
        </p:blipFill>
        <p:spPr>
          <a:xfrm>
            <a:off x="5078199" y="294951"/>
            <a:ext cx="3439700" cy="1934825"/>
          </a:xfrm>
          <a:prstGeom prst="rect">
            <a:avLst/>
          </a:prstGeom>
          <a:noFill/>
          <a:ln>
            <a:noFill/>
          </a:ln>
        </p:spPr>
      </p:pic>
      <p:pic>
        <p:nvPicPr>
          <p:cNvPr id="1243" name="Google Shape;1243;p97"/>
          <p:cNvPicPr preferRelativeResize="0"/>
          <p:nvPr/>
        </p:nvPicPr>
        <p:blipFill>
          <a:blip r:embed="rId4">
            <a:alphaModFix/>
          </a:blip>
          <a:stretch>
            <a:fillRect/>
          </a:stretch>
        </p:blipFill>
        <p:spPr>
          <a:xfrm>
            <a:off x="531000" y="221900"/>
            <a:ext cx="1270523" cy="446675"/>
          </a:xfrm>
          <a:prstGeom prst="rect">
            <a:avLst/>
          </a:prstGeom>
          <a:noFill/>
          <a:ln>
            <a:noFill/>
          </a:ln>
        </p:spPr>
      </p:pic>
      <p:sp>
        <p:nvSpPr>
          <p:cNvPr id="1244" name="Google Shape;1244;p97"/>
          <p:cNvSpPr txBox="1"/>
          <p:nvPr/>
        </p:nvSpPr>
        <p:spPr>
          <a:xfrm>
            <a:off x="425137" y="2776625"/>
            <a:ext cx="4188900" cy="17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900">
              <a:solidFill>
                <a:schemeClr val="accent2"/>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b="1" lang="en" sz="900">
                <a:solidFill>
                  <a:schemeClr val="accent2"/>
                </a:solidFill>
                <a:latin typeface="Inter"/>
                <a:ea typeface="Inter"/>
                <a:cs typeface="Inter"/>
                <a:sym typeface="Inter"/>
              </a:rPr>
              <a:t>We Delivered</a:t>
            </a:r>
            <a:endParaRPr b="1" sz="900">
              <a:solidFill>
                <a:schemeClr val="dk2"/>
              </a:solidFill>
              <a:latin typeface="Inter"/>
              <a:ea typeface="Inter"/>
              <a:cs typeface="Inter"/>
              <a:sym typeface="Inter"/>
            </a:endParaRPr>
          </a:p>
          <a:p>
            <a:pPr indent="0" lvl="0" marL="0" rtl="0" algn="l">
              <a:spcBef>
                <a:spcPts val="0"/>
              </a:spcBef>
              <a:spcAft>
                <a:spcPts val="0"/>
              </a:spcAft>
              <a:buNone/>
            </a:pPr>
            <a:r>
              <a:rPr lang="en" sz="900">
                <a:solidFill>
                  <a:schemeClr val="dk2"/>
                </a:solidFill>
                <a:latin typeface="Inter"/>
                <a:ea typeface="Inter"/>
                <a:cs typeface="Inter"/>
                <a:sym typeface="Inter"/>
              </a:rPr>
              <a:t>The legacy app was almost a decade old, and a lot of performance issues were identified, ThoughtWorks works with clients to deliver a new application and backend platform, with the following benefits:</a:t>
            </a:r>
            <a:endParaRPr sz="900">
              <a:solidFill>
                <a:schemeClr val="dk2"/>
              </a:solidFill>
              <a:latin typeface="Inter"/>
              <a:ea typeface="Inter"/>
              <a:cs typeface="Inter"/>
              <a:sym typeface="Inter"/>
            </a:endParaRPr>
          </a:p>
          <a:p>
            <a:pPr indent="0" lvl="0" marL="0" rtl="0" algn="l">
              <a:spcBef>
                <a:spcPts val="0"/>
              </a:spcBef>
              <a:spcAft>
                <a:spcPts val="0"/>
              </a:spcAft>
              <a:buNone/>
            </a:pPr>
            <a:r>
              <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Open Sans"/>
              <a:buChar char="●"/>
            </a:pPr>
            <a:r>
              <a:rPr lang="en" sz="900">
                <a:solidFill>
                  <a:schemeClr val="dk2"/>
                </a:solidFill>
                <a:latin typeface="Inter"/>
                <a:ea typeface="Inter"/>
                <a:cs typeface="Inter"/>
                <a:sym typeface="Inter"/>
              </a:rPr>
              <a:t>Not tied to the project, we made a </a:t>
            </a:r>
            <a:r>
              <a:rPr lang="en" sz="900">
                <a:solidFill>
                  <a:schemeClr val="accent2"/>
                </a:solidFill>
                <a:latin typeface="Inter"/>
                <a:ea typeface="Inter"/>
                <a:cs typeface="Inter"/>
                <a:sym typeface="Inter"/>
              </a:rPr>
              <a:t>program level impact with a platform-wide strategy</a:t>
            </a:r>
            <a:endParaRPr sz="900">
              <a:solidFill>
                <a:schemeClr val="accent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Open Sans"/>
              <a:buChar char="●"/>
            </a:pPr>
            <a:r>
              <a:rPr lang="en" sz="900">
                <a:solidFill>
                  <a:schemeClr val="accent2"/>
                </a:solidFill>
                <a:latin typeface="Inter"/>
                <a:ea typeface="Inter"/>
                <a:cs typeface="Inter"/>
                <a:sym typeface="Inter"/>
              </a:rPr>
              <a:t>Consolidated</a:t>
            </a:r>
            <a:r>
              <a:rPr lang="en" sz="900">
                <a:solidFill>
                  <a:schemeClr val="dk2"/>
                </a:solidFill>
                <a:latin typeface="Inter"/>
                <a:ea typeface="Inter"/>
                <a:cs typeface="Inter"/>
                <a:sym typeface="Inter"/>
              </a:rPr>
              <a:t> other legacy systems, where possible</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Open Sans"/>
              <a:buChar char="●"/>
            </a:pPr>
            <a:r>
              <a:rPr lang="en" sz="900">
                <a:solidFill>
                  <a:schemeClr val="dk2"/>
                </a:solidFill>
                <a:latin typeface="Inter"/>
                <a:ea typeface="Inter"/>
                <a:cs typeface="Inter"/>
                <a:sym typeface="Inter"/>
              </a:rPr>
              <a:t>Enabled </a:t>
            </a:r>
            <a:r>
              <a:rPr lang="en" sz="900">
                <a:solidFill>
                  <a:schemeClr val="accent2"/>
                </a:solidFill>
                <a:latin typeface="Inter"/>
                <a:ea typeface="Inter"/>
                <a:cs typeface="Inter"/>
                <a:sym typeface="Inter"/>
              </a:rPr>
              <a:t>cost savings</a:t>
            </a:r>
            <a:r>
              <a:rPr lang="en" sz="900">
                <a:solidFill>
                  <a:schemeClr val="dk2"/>
                </a:solidFill>
                <a:latin typeface="Inter"/>
                <a:ea typeface="Inter"/>
                <a:cs typeface="Inter"/>
                <a:sym typeface="Inter"/>
              </a:rPr>
              <a:t> by </a:t>
            </a:r>
            <a:r>
              <a:rPr lang="en" sz="900">
                <a:solidFill>
                  <a:schemeClr val="accent2"/>
                </a:solidFill>
                <a:latin typeface="Inter"/>
                <a:ea typeface="Inter"/>
                <a:cs typeface="Inter"/>
                <a:sym typeface="Inter"/>
              </a:rPr>
              <a:t>adopting newer technologies</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1"/>
              </a:buClr>
              <a:buSzPts val="900"/>
              <a:buFont typeface="Inter"/>
              <a:buChar char="●"/>
            </a:pPr>
            <a:r>
              <a:rPr lang="en" sz="900">
                <a:solidFill>
                  <a:schemeClr val="dk2"/>
                </a:solidFill>
                <a:latin typeface="Inter"/>
                <a:ea typeface="Inter"/>
                <a:cs typeface="Inter"/>
                <a:sym typeface="Inter"/>
              </a:rPr>
              <a:t>Added/improved on existing features (</a:t>
            </a:r>
            <a:r>
              <a:rPr lang="en" sz="900">
                <a:solidFill>
                  <a:schemeClr val="accent2"/>
                </a:solidFill>
                <a:latin typeface="Inter"/>
                <a:ea typeface="Inter"/>
                <a:cs typeface="Inter"/>
                <a:sym typeface="Inter"/>
              </a:rPr>
              <a:t>Customer Research Driven</a:t>
            </a:r>
            <a:r>
              <a:rPr lang="en" sz="900">
                <a:solidFill>
                  <a:schemeClr val="dk2"/>
                </a:solidFill>
                <a:latin typeface="Inter"/>
                <a:ea typeface="Inter"/>
                <a:cs typeface="Inter"/>
                <a:sym typeface="Inter"/>
              </a:rPr>
              <a:t>)</a:t>
            </a:r>
            <a:endParaRPr sz="900">
              <a:solidFill>
                <a:schemeClr val="accent2"/>
              </a:solidFill>
              <a:latin typeface="Inter"/>
              <a:ea typeface="Inter"/>
              <a:cs typeface="Inter"/>
              <a:sym typeface="Inter"/>
            </a:endParaRPr>
          </a:p>
        </p:txBody>
      </p:sp>
      <p:sp>
        <p:nvSpPr>
          <p:cNvPr id="1245" name="Google Shape;1245;p97"/>
          <p:cNvSpPr txBox="1"/>
          <p:nvPr/>
        </p:nvSpPr>
        <p:spPr>
          <a:xfrm>
            <a:off x="4614025" y="3081425"/>
            <a:ext cx="4443900" cy="184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Open Sans"/>
              <a:buChar char="●"/>
            </a:pPr>
            <a:r>
              <a:rPr lang="en" sz="900">
                <a:solidFill>
                  <a:schemeClr val="accent2"/>
                </a:solidFill>
                <a:latin typeface="Inter"/>
                <a:ea typeface="Inter"/>
                <a:cs typeface="Inter"/>
                <a:sym typeface="Inter"/>
              </a:rPr>
              <a:t>Continuous production releases</a:t>
            </a:r>
            <a:r>
              <a:rPr lang="en" sz="900">
                <a:solidFill>
                  <a:schemeClr val="dk2"/>
                </a:solidFill>
                <a:latin typeface="Inter"/>
                <a:ea typeface="Inter"/>
                <a:cs typeface="Inter"/>
                <a:sym typeface="Inter"/>
              </a:rPr>
              <a:t> (every ~2 sprints)</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Inter"/>
              <a:buChar char="●"/>
            </a:pPr>
            <a:r>
              <a:rPr lang="en" sz="900">
                <a:solidFill>
                  <a:schemeClr val="accent2"/>
                </a:solidFill>
                <a:latin typeface="Inter"/>
                <a:ea typeface="Inter"/>
                <a:cs typeface="Inter"/>
                <a:sym typeface="Inter"/>
              </a:rPr>
              <a:t>Reusing of code / UI components</a:t>
            </a:r>
            <a:r>
              <a:rPr lang="en" sz="900">
                <a:solidFill>
                  <a:schemeClr val="dk2"/>
                </a:solidFill>
                <a:latin typeface="Inter"/>
                <a:ea typeface="Inter"/>
                <a:cs typeface="Inter"/>
                <a:sym typeface="Inter"/>
              </a:rPr>
              <a:t> from other systems / programs</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Inter"/>
              <a:buChar char="●"/>
            </a:pPr>
            <a:r>
              <a:rPr lang="en" sz="900">
                <a:solidFill>
                  <a:schemeClr val="dk2"/>
                </a:solidFill>
                <a:latin typeface="Inter"/>
                <a:ea typeface="Inter"/>
                <a:cs typeface="Inter"/>
                <a:sym typeface="Inter"/>
              </a:rPr>
              <a:t>Created a </a:t>
            </a:r>
            <a:r>
              <a:rPr lang="en" sz="900">
                <a:solidFill>
                  <a:schemeClr val="accent2"/>
                </a:solidFill>
                <a:latin typeface="Inter"/>
                <a:ea typeface="Inter"/>
                <a:cs typeface="Inter"/>
                <a:sym typeface="Inter"/>
              </a:rPr>
              <a:t>360 degree customer accounts view</a:t>
            </a:r>
            <a:r>
              <a:rPr lang="en" sz="900">
                <a:solidFill>
                  <a:schemeClr val="dk2"/>
                </a:solidFill>
                <a:latin typeface="Inter"/>
                <a:ea typeface="Inter"/>
                <a:cs typeface="Inter"/>
                <a:sym typeface="Inter"/>
              </a:rPr>
              <a:t> by integrating with open banking APIs</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Inter"/>
              <a:buChar char="●"/>
            </a:pPr>
            <a:r>
              <a:rPr lang="en" sz="900">
                <a:solidFill>
                  <a:schemeClr val="accent2"/>
                </a:solidFill>
                <a:latin typeface="Inter"/>
                <a:ea typeface="Inter"/>
                <a:cs typeface="Inter"/>
                <a:sym typeface="Inter"/>
              </a:rPr>
              <a:t>Improved</a:t>
            </a:r>
            <a:r>
              <a:rPr lang="en" sz="900">
                <a:solidFill>
                  <a:schemeClr val="dk2"/>
                </a:solidFill>
                <a:latin typeface="Inter"/>
                <a:ea typeface="Inter"/>
                <a:cs typeface="Inter"/>
                <a:sym typeface="Inter"/>
              </a:rPr>
              <a:t> testing practices</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Open Sans"/>
              <a:buChar char="●"/>
            </a:pPr>
            <a:r>
              <a:rPr lang="en" sz="900">
                <a:solidFill>
                  <a:schemeClr val="accent2"/>
                </a:solidFill>
                <a:latin typeface="Inter"/>
                <a:ea typeface="Inter"/>
                <a:cs typeface="Inter"/>
                <a:sym typeface="Inter"/>
              </a:rPr>
              <a:t>Deployed to the cloud</a:t>
            </a:r>
            <a:r>
              <a:rPr lang="en" sz="900">
                <a:solidFill>
                  <a:schemeClr val="dk2"/>
                </a:solidFill>
                <a:latin typeface="Inter"/>
                <a:ea typeface="Inter"/>
                <a:cs typeface="Inter"/>
                <a:sym typeface="Inter"/>
              </a:rPr>
              <a:t> instead of self-managed servers</a:t>
            </a:r>
            <a:endParaRPr sz="900">
              <a:solidFill>
                <a:schemeClr val="dk2"/>
              </a:solidFill>
              <a:latin typeface="Inter"/>
              <a:ea typeface="Inter"/>
              <a:cs typeface="Inter"/>
              <a:sym typeface="Inter"/>
            </a:endParaRPr>
          </a:p>
          <a:p>
            <a:pPr indent="-285750" lvl="0" marL="457200" rtl="0" algn="l">
              <a:lnSpc>
                <a:spcPct val="150000"/>
              </a:lnSpc>
              <a:spcBef>
                <a:spcPts val="0"/>
              </a:spcBef>
              <a:spcAft>
                <a:spcPts val="0"/>
              </a:spcAft>
              <a:buClr>
                <a:schemeClr val="dk2"/>
              </a:buClr>
              <a:buSzPts val="900"/>
              <a:buFont typeface="Inter"/>
              <a:buChar char="●"/>
            </a:pPr>
            <a:r>
              <a:rPr lang="en" sz="900">
                <a:solidFill>
                  <a:schemeClr val="accent2"/>
                </a:solidFill>
                <a:latin typeface="Inter"/>
                <a:ea typeface="Inter"/>
                <a:cs typeface="Inter"/>
                <a:sym typeface="Inter"/>
              </a:rPr>
              <a:t>Improved</a:t>
            </a:r>
            <a:r>
              <a:rPr lang="en" sz="900">
                <a:solidFill>
                  <a:schemeClr val="dk2"/>
                </a:solidFill>
                <a:latin typeface="Inter"/>
                <a:ea typeface="Inter"/>
                <a:cs typeface="Inter"/>
                <a:sym typeface="Inter"/>
              </a:rPr>
              <a:t> deployment practices (Legacy —&gt; CI/CD Pipelines)</a:t>
            </a:r>
            <a:endParaRPr sz="1000">
              <a:solidFill>
                <a:schemeClr val="dk2"/>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9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We look forward to </a:t>
            </a:r>
            <a:br>
              <a:rPr lang="en">
                <a:solidFill>
                  <a:schemeClr val="lt1"/>
                </a:solidFill>
              </a:rPr>
            </a:br>
            <a:r>
              <a:rPr lang="en">
                <a:solidFill>
                  <a:schemeClr val="lt1"/>
                </a:solidFill>
              </a:rPr>
              <a:t>working with you</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sz="1400">
                <a:solidFill>
                  <a:schemeClr val="accent2"/>
                </a:solidFill>
                <a:latin typeface="Inter"/>
                <a:ea typeface="Inter"/>
                <a:cs typeface="Inter"/>
                <a:sym typeface="Inter"/>
              </a:rPr>
              <a:t>Jayesh Ghatge</a:t>
            </a:r>
            <a:endParaRPr sz="1400">
              <a:solidFill>
                <a:schemeClr val="accent2"/>
              </a:solidFill>
              <a:latin typeface="Inter"/>
              <a:ea typeface="Inter"/>
              <a:cs typeface="Inter"/>
              <a:sym typeface="Inter"/>
            </a:endParaRPr>
          </a:p>
          <a:p>
            <a:pPr indent="0" lvl="0" marL="0" rtl="0" algn="l">
              <a:spcBef>
                <a:spcPts val="0"/>
              </a:spcBef>
              <a:spcAft>
                <a:spcPts val="0"/>
              </a:spcAft>
              <a:buNone/>
            </a:pPr>
            <a:r>
              <a:rPr b="0" lang="en" sz="1200">
                <a:solidFill>
                  <a:schemeClr val="lt1"/>
                </a:solidFill>
                <a:latin typeface="Inter"/>
                <a:ea typeface="Inter"/>
                <a:cs typeface="Inter"/>
                <a:sym typeface="Inter"/>
              </a:rPr>
              <a:t>Business Development </a:t>
            </a:r>
            <a:r>
              <a:rPr b="0" lang="en" sz="1200">
                <a:latin typeface="Inter"/>
                <a:ea typeface="Inter"/>
                <a:cs typeface="Inter"/>
                <a:sym typeface="Inter"/>
              </a:rPr>
              <a:t>Director</a:t>
            </a:r>
            <a:endParaRPr b="0" sz="1200">
              <a:solidFill>
                <a:schemeClr val="lt1"/>
              </a:solidFill>
              <a:latin typeface="Inter"/>
              <a:ea typeface="Inter"/>
              <a:cs typeface="Inter"/>
              <a:sym typeface="Inter"/>
            </a:endParaRPr>
          </a:p>
          <a:p>
            <a:pPr indent="0" lvl="0" marL="0" rtl="0" algn="l">
              <a:spcBef>
                <a:spcPts val="0"/>
              </a:spcBef>
              <a:spcAft>
                <a:spcPts val="0"/>
              </a:spcAft>
              <a:buNone/>
            </a:pPr>
            <a:r>
              <a:rPr b="0" i="1" lang="en" sz="1200">
                <a:latin typeface="Inter"/>
                <a:ea typeface="Inter"/>
                <a:cs typeface="Inter"/>
                <a:sym typeface="Inter"/>
              </a:rPr>
              <a:t>Jayeshg@thoughtworks.com</a:t>
            </a:r>
            <a:endParaRPr i="1">
              <a:solidFill>
                <a:schemeClr val="lt1"/>
              </a:solidFill>
            </a:endParaRPr>
          </a:p>
        </p:txBody>
      </p:sp>
      <p:sp>
        <p:nvSpPr>
          <p:cNvPr id="1251" name="Google Shape;1251;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5"/>
          <p:cNvSpPr txBox="1"/>
          <p:nvPr>
            <p:ph type="title"/>
          </p:nvPr>
        </p:nvSpPr>
        <p:spPr>
          <a:xfrm>
            <a:off x="369000" y="365700"/>
            <a:ext cx="34398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Context of the client</a:t>
            </a:r>
            <a:endParaRPr sz="2400"/>
          </a:p>
        </p:txBody>
      </p:sp>
      <p:sp>
        <p:nvSpPr>
          <p:cNvPr id="270" name="Google Shape;27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65"/>
          <p:cNvSpPr/>
          <p:nvPr/>
        </p:nvSpPr>
        <p:spPr>
          <a:xfrm>
            <a:off x="0" y="2576225"/>
            <a:ext cx="4572300" cy="257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 name="Google Shape;272;p65"/>
          <p:cNvSpPr/>
          <p:nvPr/>
        </p:nvSpPr>
        <p:spPr>
          <a:xfrm>
            <a:off x="4572150" y="2576225"/>
            <a:ext cx="4564200" cy="2575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3" name="Google Shape;273;p65"/>
          <p:cNvSpPr/>
          <p:nvPr/>
        </p:nvSpPr>
        <p:spPr>
          <a:xfrm>
            <a:off x="4572150" y="0"/>
            <a:ext cx="4564200" cy="257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4" name="Google Shape;274;p65"/>
          <p:cNvSpPr txBox="1"/>
          <p:nvPr/>
        </p:nvSpPr>
        <p:spPr>
          <a:xfrm>
            <a:off x="4882075" y="511025"/>
            <a:ext cx="3888300" cy="2154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
                <a:solidFill>
                  <a:srgbClr val="F2617A"/>
                </a:solidFill>
                <a:latin typeface="Inter"/>
                <a:ea typeface="Inter"/>
                <a:cs typeface="Inter"/>
                <a:sym typeface="Inter"/>
              </a:rPr>
              <a:t>Client</a:t>
            </a:r>
            <a:endParaRPr b="1">
              <a:solidFill>
                <a:srgbClr val="F2617A"/>
              </a:solidFill>
              <a:latin typeface="Inter"/>
              <a:ea typeface="Inter"/>
              <a:cs typeface="Inter"/>
              <a:sym typeface="Inter"/>
            </a:endParaRPr>
          </a:p>
        </p:txBody>
      </p:sp>
      <p:sp>
        <p:nvSpPr>
          <p:cNvPr id="275" name="Google Shape;275;p65"/>
          <p:cNvSpPr txBox="1"/>
          <p:nvPr/>
        </p:nvSpPr>
        <p:spPr>
          <a:xfrm>
            <a:off x="4882075" y="863850"/>
            <a:ext cx="4091400" cy="6486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None/>
            </a:pPr>
            <a:r>
              <a:rPr lang="en" sz="1100">
                <a:solidFill>
                  <a:schemeClr val="dk1"/>
                </a:solidFill>
                <a:latin typeface="Inter"/>
                <a:ea typeface="Inter"/>
                <a:cs typeface="Inter"/>
                <a:sym typeface="Inter"/>
              </a:rPr>
              <a:t>A government agency that is focused on preventative health</a:t>
            </a:r>
            <a:endParaRPr sz="1100">
              <a:solidFill>
                <a:schemeClr val="dk1"/>
              </a:solidFill>
              <a:latin typeface="Inter"/>
              <a:ea typeface="Inter"/>
              <a:cs typeface="Inter"/>
              <a:sym typeface="Inter"/>
            </a:endParaRPr>
          </a:p>
          <a:p>
            <a:pPr indent="-207009" lvl="0" marL="365760" marR="0" rtl="0" algn="l">
              <a:lnSpc>
                <a:spcPct val="115000"/>
              </a:lnSpc>
              <a:spcBef>
                <a:spcPts val="700"/>
              </a:spcBef>
              <a:spcAft>
                <a:spcPts val="0"/>
              </a:spcAft>
              <a:buClr>
                <a:schemeClr val="dk1"/>
              </a:buClr>
              <a:buSzPts val="1100"/>
              <a:buFont typeface="Inter"/>
              <a:buChar char="●"/>
            </a:pPr>
            <a:r>
              <a:rPr lang="en" sz="1100">
                <a:solidFill>
                  <a:schemeClr val="dk1"/>
                </a:solidFill>
                <a:latin typeface="Inter"/>
                <a:ea typeface="Inter"/>
                <a:cs typeface="Inter"/>
                <a:sym typeface="Inter"/>
              </a:rPr>
              <a:t>Run programs targeting the whole country</a:t>
            </a:r>
            <a:endParaRPr sz="1100">
              <a:solidFill>
                <a:schemeClr val="dk1"/>
              </a:solidFill>
              <a:latin typeface="Inter"/>
              <a:ea typeface="Inter"/>
              <a:cs typeface="Inter"/>
              <a:sym typeface="Inter"/>
            </a:endParaRPr>
          </a:p>
          <a:p>
            <a:pPr indent="-207009" lvl="0" marL="365760" marR="0" rtl="0" algn="l">
              <a:lnSpc>
                <a:spcPct val="11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Supporting a spectrum of public and private partners</a:t>
            </a:r>
            <a:endParaRPr sz="1100">
              <a:solidFill>
                <a:schemeClr val="dk1"/>
              </a:solidFill>
              <a:latin typeface="Inter"/>
              <a:ea typeface="Inter"/>
              <a:cs typeface="Inter"/>
              <a:sym typeface="Inter"/>
            </a:endParaRPr>
          </a:p>
        </p:txBody>
      </p:sp>
      <p:sp>
        <p:nvSpPr>
          <p:cNvPr id="276" name="Google Shape;276;p65"/>
          <p:cNvSpPr txBox="1"/>
          <p:nvPr/>
        </p:nvSpPr>
        <p:spPr>
          <a:xfrm>
            <a:off x="4882075" y="2784550"/>
            <a:ext cx="3888300" cy="2154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
                <a:solidFill>
                  <a:schemeClr val="lt1"/>
                </a:solidFill>
                <a:latin typeface="Inter"/>
                <a:ea typeface="Inter"/>
                <a:cs typeface="Inter"/>
                <a:sym typeface="Inter"/>
              </a:rPr>
              <a:t>Our engagement</a:t>
            </a:r>
            <a:endParaRPr b="1">
              <a:solidFill>
                <a:schemeClr val="lt1"/>
              </a:solidFill>
              <a:latin typeface="Inter"/>
              <a:ea typeface="Inter"/>
              <a:cs typeface="Inter"/>
              <a:sym typeface="Inter"/>
            </a:endParaRPr>
          </a:p>
        </p:txBody>
      </p:sp>
      <p:sp>
        <p:nvSpPr>
          <p:cNvPr id="277" name="Google Shape;277;p65"/>
          <p:cNvSpPr txBox="1"/>
          <p:nvPr/>
        </p:nvSpPr>
        <p:spPr>
          <a:xfrm>
            <a:off x="4882075" y="3137375"/>
            <a:ext cx="4091400" cy="5586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700"/>
              </a:spcAft>
              <a:buNone/>
            </a:pPr>
            <a:r>
              <a:rPr lang="en" sz="1100">
                <a:solidFill>
                  <a:schemeClr val="lt1"/>
                </a:solidFill>
                <a:latin typeface="Inter"/>
                <a:ea typeface="Inter"/>
                <a:cs typeface="Inter"/>
                <a:sym typeface="Inter"/>
              </a:rPr>
              <a:t>Help define the platform roadmap, align stakeholders and demonstrate the new ways of execution to build out the technology platforms to help meet the business objectives</a:t>
            </a:r>
            <a:endParaRPr sz="1100">
              <a:solidFill>
                <a:schemeClr val="lt1"/>
              </a:solidFill>
              <a:latin typeface="Inter"/>
              <a:ea typeface="Inter"/>
              <a:cs typeface="Inter"/>
              <a:sym typeface="Inter"/>
            </a:endParaRPr>
          </a:p>
        </p:txBody>
      </p:sp>
      <p:sp>
        <p:nvSpPr>
          <p:cNvPr id="278" name="Google Shape;278;p65"/>
          <p:cNvSpPr txBox="1"/>
          <p:nvPr/>
        </p:nvSpPr>
        <p:spPr>
          <a:xfrm>
            <a:off x="4882075" y="3868875"/>
            <a:ext cx="4091400" cy="11277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None/>
            </a:pPr>
            <a:r>
              <a:rPr b="1" lang="en" sz="1100">
                <a:solidFill>
                  <a:schemeClr val="lt1"/>
                </a:solidFill>
                <a:latin typeface="Inter"/>
                <a:ea typeface="Inter"/>
                <a:cs typeface="Inter"/>
                <a:sym typeface="Inter"/>
              </a:rPr>
              <a:t>Key Stakeholders:</a:t>
            </a:r>
            <a:endParaRPr b="1" sz="1100">
              <a:solidFill>
                <a:schemeClr val="lt1"/>
              </a:solidFill>
              <a:latin typeface="Inter"/>
              <a:ea typeface="Inter"/>
              <a:cs typeface="Inter"/>
              <a:sym typeface="Inter"/>
            </a:endParaRPr>
          </a:p>
          <a:p>
            <a:pPr indent="-207009" lvl="0" marL="365760" marR="0" rtl="0" algn="l">
              <a:lnSpc>
                <a:spcPct val="115000"/>
              </a:lnSpc>
              <a:spcBef>
                <a:spcPts val="700"/>
              </a:spcBef>
              <a:spcAft>
                <a:spcPts val="0"/>
              </a:spcAft>
              <a:buClr>
                <a:schemeClr val="lt1"/>
              </a:buClr>
              <a:buSzPts val="1100"/>
              <a:buFont typeface="Inter"/>
              <a:buChar char="●"/>
            </a:pPr>
            <a:r>
              <a:rPr lang="en" sz="1100">
                <a:solidFill>
                  <a:schemeClr val="lt1"/>
                </a:solidFill>
                <a:latin typeface="Inter"/>
                <a:ea typeface="Inter"/>
                <a:cs typeface="Inter"/>
                <a:sym typeface="Inter"/>
              </a:rPr>
              <a:t>CIO</a:t>
            </a:r>
            <a:endParaRPr sz="1100">
              <a:solidFill>
                <a:schemeClr val="lt1"/>
              </a:solidFill>
              <a:latin typeface="Inter"/>
              <a:ea typeface="Inter"/>
              <a:cs typeface="Inter"/>
              <a:sym typeface="Inter"/>
            </a:endParaRPr>
          </a:p>
          <a:p>
            <a:pPr indent="-207009" lvl="0" marL="365760" marR="0" rtl="0" algn="l">
              <a:lnSpc>
                <a:spcPct val="115000"/>
              </a:lnSpc>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Heads of Business Units</a:t>
            </a:r>
            <a:endParaRPr sz="1100">
              <a:solidFill>
                <a:schemeClr val="lt1"/>
              </a:solidFill>
              <a:latin typeface="Inter"/>
              <a:ea typeface="Inter"/>
              <a:cs typeface="Inter"/>
              <a:sym typeface="Inter"/>
            </a:endParaRPr>
          </a:p>
          <a:p>
            <a:pPr indent="-207009" lvl="0" marL="365760" marR="0" rtl="0" algn="l">
              <a:lnSpc>
                <a:spcPct val="115000"/>
              </a:lnSpc>
              <a:spcBef>
                <a:spcPts val="0"/>
              </a:spcBef>
              <a:spcAft>
                <a:spcPts val="0"/>
              </a:spcAft>
              <a:buClr>
                <a:schemeClr val="lt1"/>
              </a:buClr>
              <a:buSzPts val="1100"/>
              <a:buFont typeface="Inter"/>
              <a:buChar char="●"/>
            </a:pPr>
            <a:r>
              <a:rPr lang="en" sz="1100">
                <a:solidFill>
                  <a:schemeClr val="lt1"/>
                </a:solidFill>
                <a:latin typeface="Inter"/>
                <a:ea typeface="Inter"/>
                <a:cs typeface="Inter"/>
                <a:sym typeface="Inter"/>
              </a:rPr>
              <a:t>Leads of IT and Business teams</a:t>
            </a:r>
            <a:endParaRPr sz="1100">
              <a:solidFill>
                <a:schemeClr val="lt1"/>
              </a:solidFill>
              <a:latin typeface="Inter"/>
              <a:ea typeface="Inter"/>
              <a:cs typeface="Inter"/>
              <a:sym typeface="Inter"/>
            </a:endParaRPr>
          </a:p>
          <a:p>
            <a:pPr indent="0" lvl="0" marL="0" marR="0" rtl="0" algn="l">
              <a:lnSpc>
                <a:spcPct val="115000"/>
              </a:lnSpc>
              <a:spcBef>
                <a:spcPts val="700"/>
              </a:spcBef>
              <a:spcAft>
                <a:spcPts val="700"/>
              </a:spcAft>
              <a:buNone/>
            </a:pPr>
            <a:r>
              <a:rPr b="1" lang="en" sz="1100">
                <a:solidFill>
                  <a:schemeClr val="lt1"/>
                </a:solidFill>
                <a:latin typeface="Inter"/>
                <a:ea typeface="Inter"/>
                <a:cs typeface="Inter"/>
                <a:sym typeface="Inter"/>
              </a:rPr>
              <a:t>Thoughtworks team: </a:t>
            </a:r>
            <a:r>
              <a:rPr lang="en" sz="1100">
                <a:solidFill>
                  <a:schemeClr val="lt1"/>
                </a:solidFill>
                <a:latin typeface="Inter"/>
                <a:ea typeface="Inter"/>
                <a:cs typeface="Inter"/>
                <a:sym typeface="Inter"/>
              </a:rPr>
              <a:t>120 people onshore and offshore</a:t>
            </a:r>
            <a:endParaRPr sz="1100">
              <a:solidFill>
                <a:schemeClr val="lt1"/>
              </a:solidFill>
              <a:latin typeface="Inter"/>
              <a:ea typeface="Inter"/>
              <a:cs typeface="Inter"/>
              <a:sym typeface="Inter"/>
            </a:endParaRPr>
          </a:p>
        </p:txBody>
      </p:sp>
      <p:sp>
        <p:nvSpPr>
          <p:cNvPr id="279" name="Google Shape;279;p65"/>
          <p:cNvSpPr txBox="1"/>
          <p:nvPr/>
        </p:nvSpPr>
        <p:spPr>
          <a:xfrm>
            <a:off x="369000" y="2784550"/>
            <a:ext cx="3888300" cy="2154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lang="en">
                <a:solidFill>
                  <a:schemeClr val="lt1"/>
                </a:solidFill>
                <a:latin typeface="Inter"/>
                <a:ea typeface="Inter"/>
                <a:cs typeface="Inter"/>
                <a:sym typeface="Inter"/>
              </a:rPr>
              <a:t>Problem to solve</a:t>
            </a:r>
            <a:endParaRPr b="1">
              <a:solidFill>
                <a:schemeClr val="lt1"/>
              </a:solidFill>
              <a:latin typeface="Inter"/>
              <a:ea typeface="Inter"/>
              <a:cs typeface="Inter"/>
              <a:sym typeface="Inter"/>
            </a:endParaRPr>
          </a:p>
        </p:txBody>
      </p:sp>
      <p:sp>
        <p:nvSpPr>
          <p:cNvPr id="280" name="Google Shape;280;p65"/>
          <p:cNvSpPr txBox="1"/>
          <p:nvPr/>
        </p:nvSpPr>
        <p:spPr>
          <a:xfrm>
            <a:off x="369000" y="3137375"/>
            <a:ext cx="3781500" cy="9459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0"/>
              </a:spcAft>
              <a:buNone/>
            </a:pPr>
            <a:r>
              <a:rPr lang="en" sz="1100">
                <a:solidFill>
                  <a:schemeClr val="lt1"/>
                </a:solidFill>
                <a:latin typeface="Inter"/>
                <a:ea typeface="Inter"/>
                <a:cs typeface="Inter"/>
                <a:sym typeface="Inter"/>
              </a:rPr>
              <a:t>Current technologies that power </a:t>
            </a:r>
            <a:r>
              <a:rPr b="1" lang="en" sz="1100">
                <a:solidFill>
                  <a:schemeClr val="lt1"/>
                </a:solidFill>
                <a:latin typeface="Inter"/>
                <a:ea typeface="Inter"/>
                <a:cs typeface="Inter"/>
                <a:sym typeface="Inter"/>
              </a:rPr>
              <a:t>flagship applications cannot scale and is expensive to maintain and run</a:t>
            </a:r>
            <a:endParaRPr b="1" sz="1100">
              <a:solidFill>
                <a:schemeClr val="lt1"/>
              </a:solidFill>
              <a:latin typeface="Inter"/>
              <a:ea typeface="Inter"/>
              <a:cs typeface="Inter"/>
              <a:sym typeface="Inter"/>
            </a:endParaRPr>
          </a:p>
          <a:p>
            <a:pPr indent="0" lvl="0" marL="0" marR="0" rtl="0" algn="l">
              <a:lnSpc>
                <a:spcPct val="115000"/>
              </a:lnSpc>
              <a:spcBef>
                <a:spcPts val="1500"/>
              </a:spcBef>
              <a:spcAft>
                <a:spcPts val="1500"/>
              </a:spcAft>
              <a:buNone/>
            </a:pPr>
            <a:r>
              <a:rPr lang="en" sz="1100">
                <a:solidFill>
                  <a:schemeClr val="lt1"/>
                </a:solidFill>
                <a:latin typeface="Inter"/>
                <a:ea typeface="Inter"/>
                <a:cs typeface="Inter"/>
                <a:sym typeface="Inter"/>
              </a:rPr>
              <a:t>Client has the </a:t>
            </a:r>
            <a:r>
              <a:rPr b="1" lang="en" sz="1100">
                <a:solidFill>
                  <a:schemeClr val="lt1"/>
                </a:solidFill>
                <a:latin typeface="Inter"/>
                <a:ea typeface="Inter"/>
                <a:cs typeface="Inter"/>
                <a:sym typeface="Inter"/>
              </a:rPr>
              <a:t>vision to be a platform powered organisation to drive their campaigns</a:t>
            </a:r>
            <a:endParaRPr b="1" sz="11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We adopted some </a:t>
            </a:r>
            <a:r>
              <a:rPr i="1" lang="en" sz="2200">
                <a:solidFill>
                  <a:schemeClr val="accent2"/>
                </a:solidFill>
              </a:rPr>
              <a:t>key sensible defaults</a:t>
            </a:r>
            <a:r>
              <a:rPr lang="en" sz="2200"/>
              <a:t> to build the platforms for their current needs and future aspirations</a:t>
            </a:r>
            <a:endParaRPr sz="2200"/>
          </a:p>
        </p:txBody>
      </p:sp>
      <p:sp>
        <p:nvSpPr>
          <p:cNvPr id="286" name="Google Shape;28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66"/>
          <p:cNvSpPr/>
          <p:nvPr/>
        </p:nvSpPr>
        <p:spPr>
          <a:xfrm>
            <a:off x="2922094" y="19354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FFFFFF"/>
                </a:solidFill>
                <a:latin typeface="Inter"/>
                <a:ea typeface="Inter"/>
                <a:cs typeface="Inter"/>
                <a:sym typeface="Inter"/>
              </a:rPr>
              <a:t>Evolutionary Architecture Approach</a:t>
            </a:r>
            <a:endParaRPr sz="1200">
              <a:solidFill>
                <a:srgbClr val="FFFFFF"/>
              </a:solidFill>
              <a:latin typeface="Inter"/>
              <a:ea typeface="Inter"/>
              <a:cs typeface="Inter"/>
              <a:sym typeface="Inter"/>
            </a:endParaRPr>
          </a:p>
        </p:txBody>
      </p:sp>
      <p:sp>
        <p:nvSpPr>
          <p:cNvPr id="288" name="Google Shape;288;p66"/>
          <p:cNvSpPr/>
          <p:nvPr/>
        </p:nvSpPr>
        <p:spPr>
          <a:xfrm>
            <a:off x="1488125" y="19354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FFFFFF"/>
                </a:solidFill>
                <a:latin typeface="Inter"/>
                <a:ea typeface="Inter"/>
                <a:cs typeface="Inter"/>
                <a:sym typeface="Inter"/>
              </a:rPr>
              <a:t>Mapping out the platform competencies</a:t>
            </a:r>
            <a:endParaRPr sz="1200">
              <a:solidFill>
                <a:srgbClr val="FFFFFF"/>
              </a:solidFill>
              <a:latin typeface="Inter"/>
              <a:ea typeface="Inter"/>
              <a:cs typeface="Inter"/>
              <a:sym typeface="Inter"/>
            </a:endParaRPr>
          </a:p>
        </p:txBody>
      </p:sp>
      <p:sp>
        <p:nvSpPr>
          <p:cNvPr id="289" name="Google Shape;289;p66"/>
          <p:cNvSpPr/>
          <p:nvPr/>
        </p:nvSpPr>
        <p:spPr>
          <a:xfrm>
            <a:off x="4356064" y="19354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FFFFFF"/>
                </a:solidFill>
                <a:latin typeface="Inter"/>
                <a:ea typeface="Inter"/>
                <a:cs typeface="Inter"/>
                <a:sym typeface="Inter"/>
              </a:rPr>
              <a:t>Building right technical foundations</a:t>
            </a:r>
            <a:endParaRPr sz="1200">
              <a:solidFill>
                <a:srgbClr val="FFFFFF"/>
              </a:solidFill>
              <a:latin typeface="Inter"/>
              <a:ea typeface="Inter"/>
              <a:cs typeface="Inter"/>
              <a:sym typeface="Inter"/>
            </a:endParaRPr>
          </a:p>
        </p:txBody>
      </p:sp>
      <p:sp>
        <p:nvSpPr>
          <p:cNvPr id="290" name="Google Shape;290;p66"/>
          <p:cNvSpPr/>
          <p:nvPr/>
        </p:nvSpPr>
        <p:spPr>
          <a:xfrm>
            <a:off x="3633863" y="31910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FFFFFF"/>
                </a:solidFill>
                <a:latin typeface="Inter"/>
                <a:ea typeface="Inter"/>
                <a:cs typeface="Inter"/>
                <a:sym typeface="Inter"/>
              </a:rPr>
              <a:t>Productised design</a:t>
            </a:r>
            <a:endParaRPr sz="1200">
              <a:solidFill>
                <a:srgbClr val="FFFFFF"/>
              </a:solidFill>
              <a:latin typeface="Inter"/>
              <a:ea typeface="Inter"/>
              <a:cs typeface="Inter"/>
              <a:sym typeface="Inter"/>
            </a:endParaRPr>
          </a:p>
        </p:txBody>
      </p:sp>
      <p:sp>
        <p:nvSpPr>
          <p:cNvPr id="291" name="Google Shape;291;p66"/>
          <p:cNvSpPr/>
          <p:nvPr/>
        </p:nvSpPr>
        <p:spPr>
          <a:xfrm>
            <a:off x="5067833" y="31910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rgbClr val="F2617A"/>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FFFFFF"/>
                </a:solidFill>
                <a:latin typeface="Inter"/>
                <a:ea typeface="Inter"/>
                <a:cs typeface="Inter"/>
                <a:sym typeface="Inter"/>
              </a:rPr>
              <a:t>Scaling agile to build and evolve</a:t>
            </a:r>
            <a:endParaRPr sz="1200">
              <a:solidFill>
                <a:srgbClr val="FFFFFF"/>
              </a:solidFill>
              <a:latin typeface="Inter"/>
              <a:ea typeface="Inter"/>
              <a:cs typeface="Inter"/>
              <a:sym typeface="Inter"/>
            </a:endParaRPr>
          </a:p>
        </p:txBody>
      </p:sp>
      <p:sp>
        <p:nvSpPr>
          <p:cNvPr id="292" name="Google Shape;292;p66"/>
          <p:cNvSpPr/>
          <p:nvPr/>
        </p:nvSpPr>
        <p:spPr>
          <a:xfrm>
            <a:off x="5787745" y="2128441"/>
            <a:ext cx="855595" cy="988263"/>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rgbClr val="651F97">
              <a:alpha val="19620"/>
            </a:srgbClr>
          </a:solidFill>
          <a:ln cap="flat" cmpd="sng" w="9525">
            <a:solidFill>
              <a:schemeClr val="accent6"/>
            </a:solidFill>
            <a:prstDash val="dash"/>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Inter"/>
                <a:ea typeface="Inter"/>
                <a:cs typeface="Inter"/>
                <a:sym typeface="Inter"/>
              </a:rPr>
              <a:t>Continuous data migration</a:t>
            </a:r>
            <a:endParaRPr sz="1000">
              <a:solidFill>
                <a:schemeClr val="dk2"/>
              </a:solidFill>
              <a:latin typeface="Inter"/>
              <a:ea typeface="Inter"/>
              <a:cs typeface="Inter"/>
              <a:sym typeface="Inter"/>
            </a:endParaRPr>
          </a:p>
        </p:txBody>
      </p:sp>
      <p:sp>
        <p:nvSpPr>
          <p:cNvPr id="293" name="Google Shape;293;p66"/>
          <p:cNvSpPr/>
          <p:nvPr/>
        </p:nvSpPr>
        <p:spPr>
          <a:xfrm>
            <a:off x="6686741" y="2156502"/>
            <a:ext cx="855595" cy="988263"/>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rgbClr val="651F97">
              <a:alpha val="19620"/>
            </a:srgbClr>
          </a:solidFill>
          <a:ln cap="flat" cmpd="sng" w="9525">
            <a:solidFill>
              <a:schemeClr val="accent6"/>
            </a:solidFill>
            <a:prstDash val="dash"/>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Inter"/>
                <a:ea typeface="Inter"/>
                <a:cs typeface="Inter"/>
                <a:sym typeface="Inter"/>
              </a:rPr>
              <a:t>Pipeline automation</a:t>
            </a:r>
            <a:endParaRPr sz="1000">
              <a:solidFill>
                <a:schemeClr val="dk2"/>
              </a:solidFill>
              <a:latin typeface="Inter"/>
              <a:ea typeface="Inter"/>
              <a:cs typeface="Inter"/>
              <a:sym typeface="Inter"/>
            </a:endParaRPr>
          </a:p>
        </p:txBody>
      </p:sp>
      <p:sp>
        <p:nvSpPr>
          <p:cNvPr id="294" name="Google Shape;294;p66"/>
          <p:cNvSpPr/>
          <p:nvPr/>
        </p:nvSpPr>
        <p:spPr>
          <a:xfrm>
            <a:off x="6269656" y="1361405"/>
            <a:ext cx="855596" cy="988263"/>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rgbClr val="651F97">
              <a:alpha val="19620"/>
            </a:srgbClr>
          </a:solidFill>
          <a:ln cap="flat" cmpd="sng" w="9525">
            <a:solidFill>
              <a:schemeClr val="accent6"/>
            </a:solidFill>
            <a:prstDash val="dash"/>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Inter"/>
                <a:ea typeface="Inter"/>
                <a:cs typeface="Inter"/>
                <a:sym typeface="Inter"/>
              </a:rPr>
              <a:t>Left-shift security</a:t>
            </a:r>
            <a:endParaRPr sz="1000">
              <a:solidFill>
                <a:schemeClr val="dk2"/>
              </a:solidFill>
              <a:latin typeface="Inter"/>
              <a:ea typeface="Inter"/>
              <a:cs typeface="Inter"/>
              <a:sym typeface="Inter"/>
            </a:endParaRPr>
          </a:p>
        </p:txBody>
      </p:sp>
      <p:sp>
        <p:nvSpPr>
          <p:cNvPr id="295" name="Google Shape;295;p66"/>
          <p:cNvSpPr/>
          <p:nvPr/>
        </p:nvSpPr>
        <p:spPr>
          <a:xfrm>
            <a:off x="5373123" y="1331576"/>
            <a:ext cx="855596" cy="988263"/>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rgbClr val="651F97">
              <a:alpha val="19620"/>
            </a:srgbClr>
          </a:solidFill>
          <a:ln cap="flat" cmpd="sng" w="9525">
            <a:solidFill>
              <a:schemeClr val="accent6"/>
            </a:solidFill>
            <a:prstDash val="dash"/>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Inter"/>
                <a:ea typeface="Inter"/>
                <a:cs typeface="Inter"/>
                <a:sym typeface="Inter"/>
              </a:rPr>
              <a:t>Dev sensible defaults</a:t>
            </a:r>
            <a:endParaRPr sz="1000">
              <a:solidFill>
                <a:schemeClr val="dk2"/>
              </a:solidFill>
              <a:latin typeface="Inter"/>
              <a:ea typeface="Inter"/>
              <a:cs typeface="Inter"/>
              <a:sym typeface="Inter"/>
            </a:endParaRPr>
          </a:p>
        </p:txBody>
      </p:sp>
      <p:sp>
        <p:nvSpPr>
          <p:cNvPr id="296" name="Google Shape;296;p66"/>
          <p:cNvSpPr/>
          <p:nvPr/>
        </p:nvSpPr>
        <p:spPr>
          <a:xfrm>
            <a:off x="2199883" y="31910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FFFFFF"/>
                </a:solidFill>
                <a:latin typeface="Inter"/>
                <a:ea typeface="Inter"/>
                <a:cs typeface="Inter"/>
                <a:sym typeface="Inter"/>
              </a:rPr>
              <a:t>Self serve data for analytics</a:t>
            </a:r>
            <a:endParaRPr sz="1200">
              <a:solidFill>
                <a:srgbClr val="FFFFFF"/>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7"/>
          <p:cNvSpPr/>
          <p:nvPr/>
        </p:nvSpPr>
        <p:spPr>
          <a:xfrm>
            <a:off x="3574100" y="-8350"/>
            <a:ext cx="5569800" cy="51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7"/>
          <p:cNvSpPr txBox="1"/>
          <p:nvPr>
            <p:ph type="ctrTitle"/>
          </p:nvPr>
        </p:nvSpPr>
        <p:spPr>
          <a:xfrm>
            <a:off x="369000" y="1737400"/>
            <a:ext cx="2647500" cy="1182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Sensible </a:t>
            </a:r>
            <a:endParaRPr>
              <a:solidFill>
                <a:srgbClr val="FFFFFF"/>
              </a:solidFill>
            </a:endParaRPr>
          </a:p>
          <a:p>
            <a:pPr indent="0" lvl="0" marL="0" rtl="0" algn="l">
              <a:spcBef>
                <a:spcPts val="0"/>
              </a:spcBef>
              <a:spcAft>
                <a:spcPts val="0"/>
              </a:spcAft>
              <a:buNone/>
            </a:pPr>
            <a:r>
              <a:rPr lang="en">
                <a:solidFill>
                  <a:srgbClr val="FFFFFF"/>
                </a:solidFill>
              </a:rPr>
              <a:t>Defaults</a:t>
            </a:r>
            <a:endParaRPr>
              <a:solidFill>
                <a:srgbClr val="FFFFFF"/>
              </a:solidFill>
            </a:endParaRPr>
          </a:p>
        </p:txBody>
      </p:sp>
      <p:sp>
        <p:nvSpPr>
          <p:cNvPr id="303" name="Google Shape;30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
        <p:nvSpPr>
          <p:cNvPr id="304" name="Google Shape;304;p67"/>
          <p:cNvSpPr txBox="1"/>
          <p:nvPr/>
        </p:nvSpPr>
        <p:spPr>
          <a:xfrm>
            <a:off x="368524" y="4771866"/>
            <a:ext cx="3937800" cy="17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rgbClr val="999999"/>
                </a:solidFill>
                <a:latin typeface="Inter"/>
                <a:ea typeface="Inter"/>
                <a:cs typeface="Inter"/>
                <a:sym typeface="Inter"/>
              </a:rPr>
              <a:t>©2022 Thoughtworks Pte Ltd. Commercial in Confidence </a:t>
            </a:r>
            <a:endParaRPr sz="600">
              <a:solidFill>
                <a:srgbClr val="999999"/>
              </a:solidFill>
              <a:latin typeface="Inter"/>
              <a:ea typeface="Inter"/>
              <a:cs typeface="Inter"/>
              <a:sym typeface="Inter"/>
            </a:endParaRPr>
          </a:p>
        </p:txBody>
      </p:sp>
      <p:sp>
        <p:nvSpPr>
          <p:cNvPr id="305" name="Google Shape;305;p67"/>
          <p:cNvSpPr/>
          <p:nvPr/>
        </p:nvSpPr>
        <p:spPr>
          <a:xfrm>
            <a:off x="5284294"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Evolutionary Architecture Approach</a:t>
            </a:r>
            <a:endParaRPr sz="1200">
              <a:solidFill>
                <a:srgbClr val="7F7F7F"/>
              </a:solidFill>
              <a:latin typeface="Inter"/>
              <a:ea typeface="Inter"/>
              <a:cs typeface="Inter"/>
              <a:sym typeface="Inter"/>
            </a:endParaRPr>
          </a:p>
        </p:txBody>
      </p:sp>
      <p:sp>
        <p:nvSpPr>
          <p:cNvPr id="306" name="Google Shape;306;p67"/>
          <p:cNvSpPr/>
          <p:nvPr/>
        </p:nvSpPr>
        <p:spPr>
          <a:xfrm>
            <a:off x="3850325"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chemeClr val="lt1"/>
                </a:solidFill>
                <a:latin typeface="Inter"/>
                <a:ea typeface="Inter"/>
                <a:cs typeface="Inter"/>
                <a:sym typeface="Inter"/>
              </a:rPr>
              <a:t>Mapping out the platform competencies</a:t>
            </a:r>
            <a:endParaRPr sz="1200">
              <a:solidFill>
                <a:schemeClr val="lt1"/>
              </a:solidFill>
              <a:latin typeface="Inter"/>
              <a:ea typeface="Inter"/>
              <a:cs typeface="Inter"/>
              <a:sym typeface="Inter"/>
            </a:endParaRPr>
          </a:p>
        </p:txBody>
      </p:sp>
      <p:sp>
        <p:nvSpPr>
          <p:cNvPr id="307" name="Google Shape;307;p67"/>
          <p:cNvSpPr/>
          <p:nvPr/>
        </p:nvSpPr>
        <p:spPr>
          <a:xfrm>
            <a:off x="6718264" y="8686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Building right technical foundations</a:t>
            </a:r>
            <a:endParaRPr sz="1200">
              <a:solidFill>
                <a:srgbClr val="7F7F7F"/>
              </a:solidFill>
              <a:latin typeface="Inter"/>
              <a:ea typeface="Inter"/>
              <a:cs typeface="Inter"/>
              <a:sym typeface="Inter"/>
            </a:endParaRPr>
          </a:p>
        </p:txBody>
      </p:sp>
      <p:sp>
        <p:nvSpPr>
          <p:cNvPr id="308" name="Google Shape;308;p67"/>
          <p:cNvSpPr/>
          <p:nvPr/>
        </p:nvSpPr>
        <p:spPr>
          <a:xfrm>
            <a:off x="5996063" y="21242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Productised design</a:t>
            </a:r>
            <a:endParaRPr sz="1200">
              <a:solidFill>
                <a:srgbClr val="7F7F7F"/>
              </a:solidFill>
              <a:latin typeface="Inter"/>
              <a:ea typeface="Inter"/>
              <a:cs typeface="Inter"/>
              <a:sym typeface="Inter"/>
            </a:endParaRPr>
          </a:p>
        </p:txBody>
      </p:sp>
      <p:sp>
        <p:nvSpPr>
          <p:cNvPr id="309" name="Google Shape;309;p67"/>
          <p:cNvSpPr/>
          <p:nvPr/>
        </p:nvSpPr>
        <p:spPr>
          <a:xfrm>
            <a:off x="743003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Scaling agile to build and evolve</a:t>
            </a:r>
            <a:endParaRPr sz="1200">
              <a:solidFill>
                <a:srgbClr val="7F7F7F"/>
              </a:solidFill>
              <a:latin typeface="Inter"/>
              <a:ea typeface="Inter"/>
              <a:cs typeface="Inter"/>
              <a:sym typeface="Inter"/>
            </a:endParaRPr>
          </a:p>
        </p:txBody>
      </p:sp>
      <p:sp>
        <p:nvSpPr>
          <p:cNvPr id="310" name="Google Shape;310;p67"/>
          <p:cNvSpPr/>
          <p:nvPr/>
        </p:nvSpPr>
        <p:spPr>
          <a:xfrm>
            <a:off x="456208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Self serve data for analytics</a:t>
            </a:r>
            <a:endParaRPr sz="1200">
              <a:solidFill>
                <a:srgbClr val="7F7F7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68"/>
          <p:cNvSpPr txBox="1"/>
          <p:nvPr>
            <p:ph type="title"/>
          </p:nvPr>
        </p:nvSpPr>
        <p:spPr>
          <a:xfrm>
            <a:off x="369000" y="365700"/>
            <a:ext cx="8406000" cy="74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We started with a platform roadmap discovery exercise to map out the business needs and identify core platform capabilities</a:t>
            </a:r>
            <a:endParaRPr sz="2200"/>
          </a:p>
        </p:txBody>
      </p:sp>
      <p:sp>
        <p:nvSpPr>
          <p:cNvPr id="316" name="Google Shape;31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68"/>
          <p:cNvSpPr/>
          <p:nvPr/>
        </p:nvSpPr>
        <p:spPr>
          <a:xfrm>
            <a:off x="369000" y="1545402"/>
            <a:ext cx="2254200" cy="141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Client needed a complex platform to be rebuilt to support their ambitious goals including a  very popular app with ~1.5M active users. </a:t>
            </a:r>
            <a:r>
              <a:rPr i="1" lang="en" sz="1000">
                <a:solidFill>
                  <a:schemeClr val="dk1"/>
                </a:solidFill>
                <a:latin typeface="Inter"/>
                <a:ea typeface="Inter"/>
                <a:cs typeface="Inter"/>
                <a:sym typeface="Inter"/>
              </a:rPr>
              <a:t>There was no room for failure. </a:t>
            </a:r>
            <a:endParaRPr i="1" sz="1000">
              <a:latin typeface="Inter"/>
              <a:ea typeface="Inter"/>
              <a:cs typeface="Inter"/>
              <a:sym typeface="Inter"/>
            </a:endParaRPr>
          </a:p>
        </p:txBody>
      </p:sp>
      <p:sp>
        <p:nvSpPr>
          <p:cNvPr id="318" name="Google Shape;318;p68"/>
          <p:cNvSpPr/>
          <p:nvPr/>
        </p:nvSpPr>
        <p:spPr>
          <a:xfrm>
            <a:off x="369000" y="3072062"/>
            <a:ext cx="2254200" cy="84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Multiple stakeholders were already waiting for years, to get their programs into the platform</a:t>
            </a:r>
            <a:endParaRPr i="1" sz="1000">
              <a:latin typeface="Inter"/>
              <a:ea typeface="Inter"/>
              <a:cs typeface="Inter"/>
              <a:sym typeface="Inter"/>
            </a:endParaRPr>
          </a:p>
        </p:txBody>
      </p:sp>
      <p:sp>
        <p:nvSpPr>
          <p:cNvPr id="319" name="Google Shape;319;p68"/>
          <p:cNvSpPr/>
          <p:nvPr/>
        </p:nvSpPr>
        <p:spPr>
          <a:xfrm>
            <a:off x="369000" y="4030222"/>
            <a:ext cx="2254200" cy="74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Org. was completely new to agile ways of working and prioritisation was ineffective</a:t>
            </a:r>
            <a:endParaRPr i="1" sz="1000">
              <a:latin typeface="Inter"/>
              <a:ea typeface="Inter"/>
              <a:cs typeface="Inter"/>
              <a:sym typeface="Inter"/>
            </a:endParaRPr>
          </a:p>
        </p:txBody>
      </p:sp>
      <p:sp>
        <p:nvSpPr>
          <p:cNvPr id="320" name="Google Shape;320;p68"/>
          <p:cNvSpPr txBox="1"/>
          <p:nvPr/>
        </p:nvSpPr>
        <p:spPr>
          <a:xfrm>
            <a:off x="369000" y="1232825"/>
            <a:ext cx="2254200" cy="270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Key challenges</a:t>
            </a:r>
            <a:endParaRPr b="1" sz="1000">
              <a:solidFill>
                <a:schemeClr val="lt1"/>
              </a:solidFill>
              <a:latin typeface="Inter"/>
              <a:ea typeface="Inter"/>
              <a:cs typeface="Inter"/>
              <a:sym typeface="Inter"/>
            </a:endParaRPr>
          </a:p>
        </p:txBody>
      </p:sp>
      <p:sp>
        <p:nvSpPr>
          <p:cNvPr id="321" name="Google Shape;321;p68"/>
          <p:cNvSpPr txBox="1"/>
          <p:nvPr/>
        </p:nvSpPr>
        <p:spPr>
          <a:xfrm>
            <a:off x="2697425" y="3072063"/>
            <a:ext cx="3506400" cy="848700"/>
          </a:xfrm>
          <a:prstGeom prst="rect">
            <a:avLst/>
          </a:prstGeom>
          <a:solidFill>
            <a:schemeClr val="lt2"/>
          </a:solidFill>
          <a:ln>
            <a:noFill/>
          </a:ln>
        </p:spPr>
        <p:txBody>
          <a:bodyPr anchorCtr="0" anchor="t" bIns="91425" lIns="91425" spcFirstLastPara="1" rIns="91425" wrap="square" tIns="91425">
            <a:noAutofit/>
          </a:bodyPr>
          <a:lstStyle/>
          <a:p>
            <a:pPr indent="-154940" lvl="0" marL="173736" rtl="0" algn="l">
              <a:spcBef>
                <a:spcPts val="0"/>
              </a:spcBef>
              <a:spcAft>
                <a:spcPts val="0"/>
              </a:spcAft>
              <a:buClr>
                <a:schemeClr val="dk1"/>
              </a:buClr>
              <a:buSzPts val="1000"/>
              <a:buFont typeface="Inter"/>
              <a:buChar char="●"/>
            </a:pPr>
            <a:r>
              <a:rPr i="1" lang="en" sz="1000">
                <a:solidFill>
                  <a:schemeClr val="dk1"/>
                </a:solidFill>
                <a:latin typeface="Inter"/>
                <a:ea typeface="Inter"/>
                <a:cs typeface="Inter"/>
                <a:sym typeface="Inter"/>
              </a:rPr>
              <a:t>Aligned all the C-level executives</a:t>
            </a:r>
            <a:r>
              <a:rPr lang="en" sz="1000">
                <a:solidFill>
                  <a:schemeClr val="dk1"/>
                </a:solidFill>
                <a:latin typeface="Inter"/>
                <a:ea typeface="Inter"/>
                <a:cs typeface="Inter"/>
                <a:sym typeface="Inter"/>
              </a:rPr>
              <a:t> and the senior directors establishing a clear line of sight from strategy to execution</a:t>
            </a:r>
            <a:endParaRPr sz="1000">
              <a:solidFill>
                <a:schemeClr val="dk1"/>
              </a:solidFill>
              <a:latin typeface="Inter"/>
              <a:ea typeface="Inter"/>
              <a:cs typeface="Inter"/>
              <a:sym typeface="Inter"/>
            </a:endParaRPr>
          </a:p>
        </p:txBody>
      </p:sp>
      <p:sp>
        <p:nvSpPr>
          <p:cNvPr id="322" name="Google Shape;322;p68"/>
          <p:cNvSpPr txBox="1"/>
          <p:nvPr/>
        </p:nvSpPr>
        <p:spPr>
          <a:xfrm>
            <a:off x="2697425" y="4030225"/>
            <a:ext cx="3506400" cy="747600"/>
          </a:xfrm>
          <a:prstGeom prst="rect">
            <a:avLst/>
          </a:prstGeom>
          <a:solidFill>
            <a:schemeClr val="lt2"/>
          </a:solidFill>
          <a:ln>
            <a:noFill/>
          </a:ln>
        </p:spPr>
        <p:txBody>
          <a:bodyPr anchorCtr="0" anchor="t" bIns="91425" lIns="91425" spcFirstLastPara="1" rIns="91425" wrap="square" tIns="91425">
            <a:noAutofit/>
          </a:bodyPr>
          <a:lstStyle/>
          <a:p>
            <a:pPr indent="-154940" lvl="0" marL="173736" rtl="0" algn="l">
              <a:spcBef>
                <a:spcPts val="0"/>
              </a:spcBef>
              <a:spcAft>
                <a:spcPts val="0"/>
              </a:spcAft>
              <a:buClr>
                <a:schemeClr val="dk1"/>
              </a:buClr>
              <a:buSzPts val="1000"/>
              <a:buFont typeface="Inter"/>
              <a:buChar char="●"/>
            </a:pPr>
            <a:r>
              <a:rPr i="1" lang="en" sz="1000">
                <a:solidFill>
                  <a:schemeClr val="dk1"/>
                </a:solidFill>
                <a:latin typeface="Inter"/>
                <a:ea typeface="Inter"/>
                <a:cs typeface="Inter"/>
                <a:sym typeface="Inter"/>
              </a:rPr>
              <a:t>Influenced the ways of working</a:t>
            </a:r>
            <a:r>
              <a:rPr lang="en" sz="1000">
                <a:solidFill>
                  <a:schemeClr val="dk1"/>
                </a:solidFill>
                <a:latin typeface="Inter"/>
                <a:ea typeface="Inter"/>
                <a:cs typeface="Inter"/>
                <a:sym typeface="Inter"/>
              </a:rPr>
              <a:t>, bringing in changes from the environment, processes and the way work was prioritised</a:t>
            </a:r>
            <a:endParaRPr sz="1000">
              <a:solidFill>
                <a:schemeClr val="dk1"/>
              </a:solidFill>
              <a:latin typeface="Inter"/>
              <a:ea typeface="Inter"/>
              <a:cs typeface="Inter"/>
              <a:sym typeface="Inter"/>
            </a:endParaRPr>
          </a:p>
        </p:txBody>
      </p:sp>
      <p:pic>
        <p:nvPicPr>
          <p:cNvPr id="323" name="Google Shape;323;p68"/>
          <p:cNvPicPr preferRelativeResize="0"/>
          <p:nvPr/>
        </p:nvPicPr>
        <p:blipFill>
          <a:blip r:embed="rId3">
            <a:alphaModFix/>
          </a:blip>
          <a:stretch>
            <a:fillRect/>
          </a:stretch>
        </p:blipFill>
        <p:spPr>
          <a:xfrm>
            <a:off x="6652555" y="1232825"/>
            <a:ext cx="2121086" cy="999825"/>
          </a:xfrm>
          <a:prstGeom prst="rect">
            <a:avLst/>
          </a:prstGeom>
          <a:noFill/>
          <a:ln>
            <a:noFill/>
          </a:ln>
        </p:spPr>
      </p:pic>
      <p:grpSp>
        <p:nvGrpSpPr>
          <p:cNvPr id="324" name="Google Shape;324;p68"/>
          <p:cNvGrpSpPr/>
          <p:nvPr/>
        </p:nvGrpSpPr>
        <p:grpSpPr>
          <a:xfrm>
            <a:off x="6652501" y="2291391"/>
            <a:ext cx="2154968" cy="2486433"/>
            <a:chOff x="3404125" y="1769424"/>
            <a:chExt cx="1894477" cy="2136662"/>
          </a:xfrm>
        </p:grpSpPr>
        <p:pic>
          <p:nvPicPr>
            <p:cNvPr id="325" name="Google Shape;325;p68"/>
            <p:cNvPicPr preferRelativeResize="0"/>
            <p:nvPr/>
          </p:nvPicPr>
          <p:blipFill>
            <a:blip r:embed="rId4">
              <a:alphaModFix/>
            </a:blip>
            <a:stretch>
              <a:fillRect/>
            </a:stretch>
          </p:blipFill>
          <p:spPr>
            <a:xfrm>
              <a:off x="3404125" y="2911663"/>
              <a:ext cx="1894477" cy="994423"/>
            </a:xfrm>
            <a:prstGeom prst="rect">
              <a:avLst/>
            </a:prstGeom>
            <a:noFill/>
            <a:ln>
              <a:noFill/>
            </a:ln>
          </p:spPr>
        </p:pic>
        <p:pic>
          <p:nvPicPr>
            <p:cNvPr id="326" name="Google Shape;326;p68"/>
            <p:cNvPicPr preferRelativeResize="0"/>
            <p:nvPr/>
          </p:nvPicPr>
          <p:blipFill>
            <a:blip r:embed="rId5">
              <a:alphaModFix/>
            </a:blip>
            <a:stretch>
              <a:fillRect/>
            </a:stretch>
          </p:blipFill>
          <p:spPr>
            <a:xfrm>
              <a:off x="3404125" y="1769424"/>
              <a:ext cx="1894477" cy="1006463"/>
            </a:xfrm>
            <a:prstGeom prst="rect">
              <a:avLst/>
            </a:prstGeom>
            <a:noFill/>
            <a:ln>
              <a:noFill/>
            </a:ln>
          </p:spPr>
        </p:pic>
      </p:grpSp>
      <p:sp>
        <p:nvSpPr>
          <p:cNvPr id="327" name="Google Shape;327;p68"/>
          <p:cNvSpPr txBox="1"/>
          <p:nvPr/>
        </p:nvSpPr>
        <p:spPr>
          <a:xfrm>
            <a:off x="2697425" y="1545400"/>
            <a:ext cx="3506400" cy="1417200"/>
          </a:xfrm>
          <a:prstGeom prst="rect">
            <a:avLst/>
          </a:prstGeom>
          <a:solidFill>
            <a:schemeClr val="lt2"/>
          </a:solidFill>
          <a:ln>
            <a:noFill/>
          </a:ln>
        </p:spPr>
        <p:txBody>
          <a:bodyPr anchorCtr="0" anchor="t" bIns="91425" lIns="91425" spcFirstLastPara="1" rIns="91425" wrap="square" tIns="91425">
            <a:noAutofit/>
          </a:bodyPr>
          <a:lstStyle/>
          <a:p>
            <a:pPr indent="-154940" lvl="0" marL="173736"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Mapped the needs from all the key business units, to establish the underlying platform and product capabilities needed</a:t>
            </a:r>
            <a:endParaRPr sz="1000">
              <a:solidFill>
                <a:schemeClr val="dk1"/>
              </a:solidFill>
              <a:latin typeface="Inter"/>
              <a:ea typeface="Inter"/>
              <a:cs typeface="Inter"/>
              <a:sym typeface="Inter"/>
            </a:endParaRPr>
          </a:p>
          <a:p>
            <a:pPr indent="-154940" lvl="0" marL="173736" rtl="0" algn="l">
              <a:spcBef>
                <a:spcPts val="1000"/>
              </a:spcBef>
              <a:spcAft>
                <a:spcPts val="0"/>
              </a:spcAft>
              <a:buClr>
                <a:schemeClr val="dk1"/>
              </a:buClr>
              <a:buSzPts val="1000"/>
              <a:buFont typeface="Open Sans Light"/>
              <a:buChar char="●"/>
            </a:pPr>
            <a:r>
              <a:rPr i="1" lang="en" sz="1000">
                <a:solidFill>
                  <a:schemeClr val="dk1"/>
                </a:solidFill>
                <a:latin typeface="Inter"/>
                <a:ea typeface="Inter"/>
                <a:cs typeface="Inter"/>
                <a:sym typeface="Inter"/>
              </a:rPr>
              <a:t>Defined the target roadmap</a:t>
            </a:r>
            <a:r>
              <a:rPr lang="en" sz="1000">
                <a:solidFill>
                  <a:schemeClr val="dk1"/>
                </a:solidFill>
                <a:latin typeface="Inter"/>
                <a:ea typeface="Inter"/>
                <a:cs typeface="Inter"/>
                <a:sym typeface="Inter"/>
              </a:rPr>
              <a:t> for the custom platform - to evolve from the first thin-slice to cutover from the existing application</a:t>
            </a:r>
            <a:endParaRPr sz="1000">
              <a:solidFill>
                <a:schemeClr val="dk1"/>
              </a:solidFill>
              <a:latin typeface="Inter"/>
              <a:ea typeface="Inter"/>
              <a:cs typeface="Inter"/>
              <a:sym typeface="Inter"/>
            </a:endParaRPr>
          </a:p>
        </p:txBody>
      </p:sp>
      <p:sp>
        <p:nvSpPr>
          <p:cNvPr id="328" name="Google Shape;328;p68"/>
          <p:cNvSpPr txBox="1"/>
          <p:nvPr/>
        </p:nvSpPr>
        <p:spPr>
          <a:xfrm>
            <a:off x="2697425" y="1232825"/>
            <a:ext cx="3506400" cy="270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What we achieved</a:t>
            </a:r>
            <a:endParaRPr b="1" sz="1000">
              <a:solidFill>
                <a:schemeClr val="lt1"/>
              </a:solidFill>
              <a:latin typeface="Inter"/>
              <a:ea typeface="Inter"/>
              <a:cs typeface="Inter"/>
              <a:sym typeface="Inter"/>
            </a:endParaRPr>
          </a:p>
        </p:txBody>
      </p:sp>
      <p:cxnSp>
        <p:nvCxnSpPr>
          <p:cNvPr id="329" name="Google Shape;329;p68"/>
          <p:cNvCxnSpPr/>
          <p:nvPr/>
        </p:nvCxnSpPr>
        <p:spPr>
          <a:xfrm>
            <a:off x="6427425" y="1229125"/>
            <a:ext cx="0" cy="35778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33" name="Shape 333"/>
        <p:cNvGrpSpPr/>
        <p:nvPr/>
      </p:nvGrpSpPr>
      <p:grpSpPr>
        <a:xfrm>
          <a:off x="0" y="0"/>
          <a:ext cx="0" cy="0"/>
          <a:chOff x="0" y="0"/>
          <a:chExt cx="0" cy="0"/>
        </a:xfrm>
      </p:grpSpPr>
      <p:sp>
        <p:nvSpPr>
          <p:cNvPr id="334" name="Google Shape;334;p69"/>
          <p:cNvSpPr/>
          <p:nvPr/>
        </p:nvSpPr>
        <p:spPr>
          <a:xfrm>
            <a:off x="3574100" y="-8350"/>
            <a:ext cx="5569800" cy="51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
        <p:nvSpPr>
          <p:cNvPr id="336" name="Google Shape;336;p69"/>
          <p:cNvSpPr txBox="1"/>
          <p:nvPr>
            <p:ph type="ctrTitle"/>
          </p:nvPr>
        </p:nvSpPr>
        <p:spPr>
          <a:xfrm>
            <a:off x="369000" y="1698725"/>
            <a:ext cx="3021300" cy="1259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Sensible </a:t>
            </a:r>
            <a:endParaRPr>
              <a:solidFill>
                <a:srgbClr val="FFFFFF"/>
              </a:solidFill>
            </a:endParaRPr>
          </a:p>
          <a:p>
            <a:pPr indent="0" lvl="0" marL="0" rtl="0" algn="l">
              <a:spcBef>
                <a:spcPts val="0"/>
              </a:spcBef>
              <a:spcAft>
                <a:spcPts val="0"/>
              </a:spcAft>
              <a:buNone/>
            </a:pPr>
            <a:r>
              <a:rPr lang="en">
                <a:solidFill>
                  <a:srgbClr val="FFFFFF"/>
                </a:solidFill>
              </a:rPr>
              <a:t>Defaults</a:t>
            </a:r>
            <a:endParaRPr>
              <a:solidFill>
                <a:srgbClr val="FFFFFF"/>
              </a:solidFill>
            </a:endParaRPr>
          </a:p>
        </p:txBody>
      </p:sp>
      <p:sp>
        <p:nvSpPr>
          <p:cNvPr id="337" name="Google Shape;337;p69"/>
          <p:cNvSpPr txBox="1"/>
          <p:nvPr/>
        </p:nvSpPr>
        <p:spPr>
          <a:xfrm>
            <a:off x="368524" y="4771866"/>
            <a:ext cx="3937800" cy="17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lt2"/>
                </a:solidFill>
                <a:latin typeface="Inter"/>
                <a:ea typeface="Inter"/>
                <a:cs typeface="Inter"/>
                <a:sym typeface="Inter"/>
              </a:rPr>
              <a:t>©2022 Thoughtworks Pte Ltd. Commercial in Confidence </a:t>
            </a:r>
            <a:endParaRPr sz="600">
              <a:solidFill>
                <a:schemeClr val="lt2"/>
              </a:solidFill>
              <a:latin typeface="Inter"/>
              <a:ea typeface="Inter"/>
              <a:cs typeface="Inter"/>
              <a:sym typeface="Inter"/>
            </a:endParaRPr>
          </a:p>
        </p:txBody>
      </p:sp>
      <p:sp>
        <p:nvSpPr>
          <p:cNvPr id="338" name="Google Shape;338;p69"/>
          <p:cNvSpPr/>
          <p:nvPr/>
        </p:nvSpPr>
        <p:spPr>
          <a:xfrm>
            <a:off x="5284294"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chemeClr val="lt1"/>
                </a:solidFill>
                <a:latin typeface="Inter"/>
                <a:ea typeface="Inter"/>
                <a:cs typeface="Inter"/>
                <a:sym typeface="Inter"/>
              </a:rPr>
              <a:t>Evolutionary Architecture Approach</a:t>
            </a:r>
            <a:endParaRPr sz="1200">
              <a:solidFill>
                <a:schemeClr val="lt1"/>
              </a:solidFill>
              <a:latin typeface="Inter"/>
              <a:ea typeface="Inter"/>
              <a:cs typeface="Inter"/>
              <a:sym typeface="Inter"/>
            </a:endParaRPr>
          </a:p>
        </p:txBody>
      </p:sp>
      <p:sp>
        <p:nvSpPr>
          <p:cNvPr id="339" name="Google Shape;339;p69"/>
          <p:cNvSpPr/>
          <p:nvPr/>
        </p:nvSpPr>
        <p:spPr>
          <a:xfrm>
            <a:off x="3850325" y="868619"/>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Mapping out the platform competencies</a:t>
            </a:r>
            <a:endParaRPr sz="1200">
              <a:solidFill>
                <a:srgbClr val="7F7F7F"/>
              </a:solidFill>
              <a:latin typeface="Inter"/>
              <a:ea typeface="Inter"/>
              <a:cs typeface="Inter"/>
              <a:sym typeface="Inter"/>
            </a:endParaRPr>
          </a:p>
        </p:txBody>
      </p:sp>
      <p:sp>
        <p:nvSpPr>
          <p:cNvPr id="340" name="Google Shape;340;p69"/>
          <p:cNvSpPr/>
          <p:nvPr/>
        </p:nvSpPr>
        <p:spPr>
          <a:xfrm>
            <a:off x="6718264" y="868619"/>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Building right technical foundations</a:t>
            </a:r>
            <a:endParaRPr sz="1200">
              <a:solidFill>
                <a:srgbClr val="7F7F7F"/>
              </a:solidFill>
              <a:latin typeface="Inter"/>
              <a:ea typeface="Inter"/>
              <a:cs typeface="Inter"/>
              <a:sym typeface="Inter"/>
            </a:endParaRPr>
          </a:p>
        </p:txBody>
      </p:sp>
      <p:sp>
        <p:nvSpPr>
          <p:cNvPr id="341" name="Google Shape;341;p69"/>
          <p:cNvSpPr/>
          <p:nvPr/>
        </p:nvSpPr>
        <p:spPr>
          <a:xfrm>
            <a:off x="5996063" y="2124246"/>
            <a:ext cx="1386440" cy="1601419"/>
          </a:xfrm>
          <a:custGeom>
            <a:rect b="b" l="l" r="r" t="t"/>
            <a:pathLst>
              <a:path extrusionOk="0" h="1442720" w="1249045">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Productised design</a:t>
            </a:r>
            <a:endParaRPr sz="1200">
              <a:solidFill>
                <a:srgbClr val="7F7F7F"/>
              </a:solidFill>
              <a:latin typeface="Inter"/>
              <a:ea typeface="Inter"/>
              <a:cs typeface="Inter"/>
              <a:sym typeface="Inter"/>
            </a:endParaRPr>
          </a:p>
        </p:txBody>
      </p:sp>
      <p:sp>
        <p:nvSpPr>
          <p:cNvPr id="342" name="Google Shape;342;p69"/>
          <p:cNvSpPr/>
          <p:nvPr/>
        </p:nvSpPr>
        <p:spPr>
          <a:xfrm>
            <a:off x="743003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Scaling agile to build and evolve</a:t>
            </a:r>
            <a:endParaRPr sz="1200">
              <a:solidFill>
                <a:srgbClr val="7F7F7F"/>
              </a:solidFill>
              <a:latin typeface="Inter"/>
              <a:ea typeface="Inter"/>
              <a:cs typeface="Inter"/>
              <a:sym typeface="Inter"/>
            </a:endParaRPr>
          </a:p>
        </p:txBody>
      </p:sp>
      <p:sp>
        <p:nvSpPr>
          <p:cNvPr id="343" name="Google Shape;343;p69"/>
          <p:cNvSpPr/>
          <p:nvPr/>
        </p:nvSpPr>
        <p:spPr>
          <a:xfrm>
            <a:off x="4562083" y="2124246"/>
            <a:ext cx="1386439" cy="1601419"/>
          </a:xfrm>
          <a:custGeom>
            <a:rect b="b" l="l" r="r" t="t"/>
            <a:pathLst>
              <a:path extrusionOk="0" h="1442720" w="1249044">
                <a:moveTo>
                  <a:pt x="624464" y="0"/>
                </a:moveTo>
                <a:lnTo>
                  <a:pt x="0" y="360535"/>
                </a:lnTo>
                <a:lnTo>
                  <a:pt x="0" y="1081606"/>
                </a:lnTo>
                <a:lnTo>
                  <a:pt x="624464" y="1442142"/>
                </a:lnTo>
                <a:lnTo>
                  <a:pt x="1248929" y="1081606"/>
                </a:lnTo>
                <a:lnTo>
                  <a:pt x="1248929" y="360535"/>
                </a:lnTo>
                <a:lnTo>
                  <a:pt x="624464" y="0"/>
                </a:lnTo>
                <a:close/>
              </a:path>
            </a:pathLst>
          </a:cu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lang="en" sz="1200">
                <a:solidFill>
                  <a:srgbClr val="7F7F7F"/>
                </a:solidFill>
                <a:latin typeface="Inter"/>
                <a:ea typeface="Inter"/>
                <a:cs typeface="Inter"/>
                <a:sym typeface="Inter"/>
              </a:rPr>
              <a:t>Self serve data for analytics</a:t>
            </a:r>
            <a:endParaRPr sz="1200">
              <a:solidFill>
                <a:srgbClr val="7F7F7F"/>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70"/>
          <p:cNvSpPr txBox="1"/>
          <p:nvPr>
            <p:ph type="title"/>
          </p:nvPr>
        </p:nvSpPr>
        <p:spPr>
          <a:xfrm>
            <a:off x="369000" y="365700"/>
            <a:ext cx="8406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 sz="2200"/>
              <a:t>De-risking a massive platform refresh by strangulating the monolith and by delivering thin-slices of business value</a:t>
            </a:r>
            <a:endParaRPr sz="2200">
              <a:solidFill>
                <a:schemeClr val="accent2"/>
              </a:solidFill>
            </a:endParaRPr>
          </a:p>
        </p:txBody>
      </p:sp>
      <p:sp>
        <p:nvSpPr>
          <p:cNvPr id="349" name="Google Shape;349;p70"/>
          <p:cNvSpPr/>
          <p:nvPr/>
        </p:nvSpPr>
        <p:spPr>
          <a:xfrm>
            <a:off x="1069863" y="1982575"/>
            <a:ext cx="1412700" cy="1688100"/>
          </a:xfrm>
          <a:prstGeom prst="rect">
            <a:avLst/>
          </a:prstGeom>
          <a:solidFill>
            <a:srgbClr val="6B9E78">
              <a:alpha val="2483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200">
              <a:latin typeface="Open Sans Light"/>
              <a:ea typeface="Open Sans Light"/>
              <a:cs typeface="Open Sans Light"/>
              <a:sym typeface="Open Sans Light"/>
            </a:endParaRPr>
          </a:p>
        </p:txBody>
      </p:sp>
      <p:sp>
        <p:nvSpPr>
          <p:cNvPr id="350" name="Google Shape;350;p70"/>
          <p:cNvSpPr/>
          <p:nvPr/>
        </p:nvSpPr>
        <p:spPr>
          <a:xfrm>
            <a:off x="1103413" y="2077120"/>
            <a:ext cx="1327200" cy="419100"/>
          </a:xfrm>
          <a:prstGeom prst="rect">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0"/>
          <p:cNvSpPr/>
          <p:nvPr/>
        </p:nvSpPr>
        <p:spPr>
          <a:xfrm>
            <a:off x="1062463" y="1613026"/>
            <a:ext cx="1412700" cy="249600"/>
          </a:xfrm>
          <a:prstGeom prst="rect">
            <a:avLst/>
          </a:prstGeom>
          <a:solidFill>
            <a:srgbClr val="003D4F">
              <a:alpha val="24830"/>
            </a:srgbClr>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800">
              <a:solidFill>
                <a:srgbClr val="FFFFFF"/>
              </a:solidFill>
              <a:latin typeface="Open Sans Light"/>
              <a:ea typeface="Open Sans Light"/>
              <a:cs typeface="Open Sans Light"/>
              <a:sym typeface="Open Sans Light"/>
            </a:endParaRPr>
          </a:p>
        </p:txBody>
      </p:sp>
      <p:sp>
        <p:nvSpPr>
          <p:cNvPr id="352" name="Google Shape;352;p70"/>
          <p:cNvSpPr/>
          <p:nvPr/>
        </p:nvSpPr>
        <p:spPr>
          <a:xfrm>
            <a:off x="1110038" y="1659976"/>
            <a:ext cx="349500" cy="155700"/>
          </a:xfrm>
          <a:prstGeom prst="rect">
            <a:avLst/>
          </a:prstGeom>
          <a:solidFill>
            <a:schemeClr val="lt2"/>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353" name="Google Shape;353;p70"/>
          <p:cNvSpPr txBox="1"/>
          <p:nvPr/>
        </p:nvSpPr>
        <p:spPr>
          <a:xfrm>
            <a:off x="833975" y="1210950"/>
            <a:ext cx="1992300" cy="1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Inter SemiBold"/>
                <a:ea typeface="Inter SemiBold"/>
                <a:cs typeface="Inter SemiBold"/>
                <a:sym typeface="Inter SemiBold"/>
              </a:rPr>
              <a:t>Platform strategy discovery</a:t>
            </a:r>
            <a:endParaRPr sz="900">
              <a:latin typeface="Inter SemiBold"/>
              <a:ea typeface="Inter SemiBold"/>
              <a:cs typeface="Inter SemiBold"/>
              <a:sym typeface="Inter SemiBold"/>
            </a:endParaRPr>
          </a:p>
        </p:txBody>
      </p:sp>
      <p:sp>
        <p:nvSpPr>
          <p:cNvPr id="354" name="Google Shape;354;p70"/>
          <p:cNvSpPr/>
          <p:nvPr/>
        </p:nvSpPr>
        <p:spPr>
          <a:xfrm>
            <a:off x="1355724" y="2651395"/>
            <a:ext cx="3573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cxnSp>
        <p:nvCxnSpPr>
          <p:cNvPr id="355" name="Google Shape;355;p70"/>
          <p:cNvCxnSpPr/>
          <p:nvPr/>
        </p:nvCxnSpPr>
        <p:spPr>
          <a:xfrm>
            <a:off x="2928134" y="1396817"/>
            <a:ext cx="0" cy="2227800"/>
          </a:xfrm>
          <a:prstGeom prst="straightConnector1">
            <a:avLst/>
          </a:prstGeom>
          <a:noFill/>
          <a:ln cap="flat" cmpd="sng" w="9525">
            <a:solidFill>
              <a:srgbClr val="999999"/>
            </a:solidFill>
            <a:prstDash val="dash"/>
            <a:round/>
            <a:headEnd len="med" w="med" type="none"/>
            <a:tailEnd len="med" w="med" type="none"/>
          </a:ln>
        </p:spPr>
      </p:cxnSp>
      <p:sp>
        <p:nvSpPr>
          <p:cNvPr id="356" name="Google Shape;356;p70"/>
          <p:cNvSpPr/>
          <p:nvPr/>
        </p:nvSpPr>
        <p:spPr>
          <a:xfrm>
            <a:off x="1105513" y="2116345"/>
            <a:ext cx="357300" cy="303900"/>
          </a:xfrm>
          <a:prstGeom prst="hexagon">
            <a:avLst>
              <a:gd fmla="val 25000" name="adj"/>
              <a:gd fmla="val 115470" name="vf"/>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cxnSp>
        <p:nvCxnSpPr>
          <p:cNvPr id="357" name="Google Shape;357;p70"/>
          <p:cNvCxnSpPr/>
          <p:nvPr/>
        </p:nvCxnSpPr>
        <p:spPr>
          <a:xfrm>
            <a:off x="4963972" y="1396817"/>
            <a:ext cx="0" cy="2274000"/>
          </a:xfrm>
          <a:prstGeom prst="straightConnector1">
            <a:avLst/>
          </a:prstGeom>
          <a:noFill/>
          <a:ln cap="flat" cmpd="sng" w="9525">
            <a:solidFill>
              <a:srgbClr val="999999"/>
            </a:solidFill>
            <a:prstDash val="dash"/>
            <a:round/>
            <a:headEnd len="med" w="med" type="none"/>
            <a:tailEnd len="med" w="med" type="none"/>
          </a:ln>
        </p:spPr>
      </p:cxnSp>
      <p:sp>
        <p:nvSpPr>
          <p:cNvPr id="358" name="Google Shape;358;p70"/>
          <p:cNvSpPr txBox="1"/>
          <p:nvPr/>
        </p:nvSpPr>
        <p:spPr>
          <a:xfrm>
            <a:off x="3020338" y="1210950"/>
            <a:ext cx="827700" cy="1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Inter SemiBold"/>
                <a:ea typeface="Inter SemiBold"/>
                <a:cs typeface="Inter SemiBold"/>
                <a:sym typeface="Inter SemiBold"/>
              </a:rPr>
              <a:t>Thin-slice 1</a:t>
            </a:r>
            <a:endParaRPr sz="900">
              <a:latin typeface="Inter SemiBold"/>
              <a:ea typeface="Inter SemiBold"/>
              <a:cs typeface="Inter SemiBold"/>
              <a:sym typeface="Inter SemiBold"/>
            </a:endParaRPr>
          </a:p>
        </p:txBody>
      </p:sp>
      <p:sp>
        <p:nvSpPr>
          <p:cNvPr id="359" name="Google Shape;359;p70"/>
          <p:cNvSpPr/>
          <p:nvPr/>
        </p:nvSpPr>
        <p:spPr>
          <a:xfrm>
            <a:off x="1588363" y="2116345"/>
            <a:ext cx="357300" cy="303900"/>
          </a:xfrm>
          <a:prstGeom prst="hexagon">
            <a:avLst>
              <a:gd fmla="val 25000" name="adj"/>
              <a:gd fmla="val 115470" name="vf"/>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60" name="Google Shape;360;p70"/>
          <p:cNvSpPr/>
          <p:nvPr/>
        </p:nvSpPr>
        <p:spPr>
          <a:xfrm>
            <a:off x="2071213" y="2116345"/>
            <a:ext cx="357300" cy="303900"/>
          </a:xfrm>
          <a:prstGeom prst="hexagon">
            <a:avLst>
              <a:gd fmla="val 25000" name="adj"/>
              <a:gd fmla="val 115470" name="vf"/>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61" name="Google Shape;361;p70"/>
          <p:cNvSpPr/>
          <p:nvPr/>
        </p:nvSpPr>
        <p:spPr>
          <a:xfrm>
            <a:off x="1820999" y="2651395"/>
            <a:ext cx="3573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62" name="Google Shape;362;p70"/>
          <p:cNvSpPr/>
          <p:nvPr/>
        </p:nvSpPr>
        <p:spPr>
          <a:xfrm>
            <a:off x="1355724" y="2977820"/>
            <a:ext cx="3573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63" name="Google Shape;363;p70"/>
          <p:cNvSpPr/>
          <p:nvPr/>
        </p:nvSpPr>
        <p:spPr>
          <a:xfrm>
            <a:off x="1820999" y="2977820"/>
            <a:ext cx="3573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64" name="Google Shape;364;p70"/>
          <p:cNvSpPr/>
          <p:nvPr/>
        </p:nvSpPr>
        <p:spPr>
          <a:xfrm>
            <a:off x="1355724" y="3304245"/>
            <a:ext cx="3573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65" name="Google Shape;365;p70"/>
          <p:cNvSpPr/>
          <p:nvPr/>
        </p:nvSpPr>
        <p:spPr>
          <a:xfrm>
            <a:off x="1820999" y="3304245"/>
            <a:ext cx="3573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66" name="Google Shape;366;p70"/>
          <p:cNvSpPr txBox="1"/>
          <p:nvPr/>
        </p:nvSpPr>
        <p:spPr>
          <a:xfrm>
            <a:off x="369000" y="4036275"/>
            <a:ext cx="2506500" cy="63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Discover the domain services and workflows</a:t>
            </a:r>
            <a:endParaRPr sz="1000">
              <a:latin typeface="Inter"/>
              <a:ea typeface="Inter"/>
              <a:cs typeface="Inter"/>
              <a:sym typeface="Inter"/>
            </a:endParaRPr>
          </a:p>
        </p:txBody>
      </p:sp>
      <p:sp>
        <p:nvSpPr>
          <p:cNvPr id="367" name="Google Shape;367;p70"/>
          <p:cNvSpPr/>
          <p:nvPr/>
        </p:nvSpPr>
        <p:spPr>
          <a:xfrm>
            <a:off x="3011700" y="2009000"/>
            <a:ext cx="1327200" cy="1656300"/>
          </a:xfrm>
          <a:prstGeom prst="rect">
            <a:avLst/>
          </a:prstGeom>
          <a:solidFill>
            <a:srgbClr val="6B9E78">
              <a:alpha val="2483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200">
              <a:latin typeface="Open Sans Light"/>
              <a:ea typeface="Open Sans Light"/>
              <a:cs typeface="Open Sans Light"/>
              <a:sym typeface="Open Sans Light"/>
            </a:endParaRPr>
          </a:p>
        </p:txBody>
      </p:sp>
      <p:sp>
        <p:nvSpPr>
          <p:cNvPr id="368" name="Google Shape;368;p70"/>
          <p:cNvSpPr/>
          <p:nvPr/>
        </p:nvSpPr>
        <p:spPr>
          <a:xfrm>
            <a:off x="3035825" y="2077125"/>
            <a:ext cx="1232100" cy="419100"/>
          </a:xfrm>
          <a:prstGeom prst="rect">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0"/>
          <p:cNvSpPr/>
          <p:nvPr/>
        </p:nvSpPr>
        <p:spPr>
          <a:xfrm>
            <a:off x="3119832" y="2558570"/>
            <a:ext cx="4758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70" name="Google Shape;370;p70"/>
          <p:cNvSpPr/>
          <p:nvPr/>
        </p:nvSpPr>
        <p:spPr>
          <a:xfrm>
            <a:off x="3063920" y="2116344"/>
            <a:ext cx="475800" cy="303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71" name="Google Shape;371;p70"/>
          <p:cNvSpPr/>
          <p:nvPr/>
        </p:nvSpPr>
        <p:spPr>
          <a:xfrm>
            <a:off x="3605285" y="2116344"/>
            <a:ext cx="475800" cy="303900"/>
          </a:xfrm>
          <a:prstGeom prst="hexagon">
            <a:avLst>
              <a:gd fmla="val 25000" name="adj"/>
              <a:gd fmla="val 115470" name="vf"/>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72" name="Google Shape;372;p70"/>
          <p:cNvSpPr/>
          <p:nvPr/>
        </p:nvSpPr>
        <p:spPr>
          <a:xfrm>
            <a:off x="3739243" y="2558570"/>
            <a:ext cx="4758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73" name="Google Shape;373;p70"/>
          <p:cNvSpPr/>
          <p:nvPr/>
        </p:nvSpPr>
        <p:spPr>
          <a:xfrm>
            <a:off x="4402722" y="3430547"/>
            <a:ext cx="4758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374" name="Google Shape;374;p70"/>
          <p:cNvSpPr/>
          <p:nvPr/>
        </p:nvSpPr>
        <p:spPr>
          <a:xfrm>
            <a:off x="3119832" y="2884995"/>
            <a:ext cx="4758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75" name="Google Shape;375;p70"/>
          <p:cNvSpPr/>
          <p:nvPr/>
        </p:nvSpPr>
        <p:spPr>
          <a:xfrm>
            <a:off x="3739243" y="2884995"/>
            <a:ext cx="4758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76" name="Google Shape;376;p70"/>
          <p:cNvSpPr/>
          <p:nvPr/>
        </p:nvSpPr>
        <p:spPr>
          <a:xfrm>
            <a:off x="3119832" y="3211421"/>
            <a:ext cx="4758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77" name="Google Shape;377;p70"/>
          <p:cNvSpPr/>
          <p:nvPr/>
        </p:nvSpPr>
        <p:spPr>
          <a:xfrm>
            <a:off x="3739243" y="3211421"/>
            <a:ext cx="4758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78" name="Google Shape;378;p70"/>
          <p:cNvSpPr txBox="1"/>
          <p:nvPr/>
        </p:nvSpPr>
        <p:spPr>
          <a:xfrm>
            <a:off x="3020350" y="4036275"/>
            <a:ext cx="3870600" cy="63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MVPs will be built for high priority workflows, along the way to gradually build up platform with less enhancement / regression to the already built services.</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p:txBody>
      </p:sp>
      <p:sp>
        <p:nvSpPr>
          <p:cNvPr id="379" name="Google Shape;379;p70"/>
          <p:cNvSpPr/>
          <p:nvPr/>
        </p:nvSpPr>
        <p:spPr>
          <a:xfrm>
            <a:off x="5051200" y="1992750"/>
            <a:ext cx="1296600" cy="1688100"/>
          </a:xfrm>
          <a:prstGeom prst="rect">
            <a:avLst/>
          </a:prstGeom>
          <a:solidFill>
            <a:srgbClr val="6B9E78">
              <a:alpha val="2483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200">
              <a:latin typeface="Open Sans Light"/>
              <a:ea typeface="Open Sans Light"/>
              <a:cs typeface="Open Sans Light"/>
              <a:sym typeface="Open Sans Light"/>
            </a:endParaRPr>
          </a:p>
        </p:txBody>
      </p:sp>
      <p:sp>
        <p:nvSpPr>
          <p:cNvPr id="380" name="Google Shape;380;p70"/>
          <p:cNvSpPr/>
          <p:nvPr/>
        </p:nvSpPr>
        <p:spPr>
          <a:xfrm>
            <a:off x="5091925" y="2077125"/>
            <a:ext cx="1232100" cy="419100"/>
          </a:xfrm>
          <a:prstGeom prst="rect">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0"/>
          <p:cNvSpPr/>
          <p:nvPr/>
        </p:nvSpPr>
        <p:spPr>
          <a:xfrm>
            <a:off x="5174663" y="2558570"/>
            <a:ext cx="4758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82" name="Google Shape;382;p70"/>
          <p:cNvSpPr/>
          <p:nvPr/>
        </p:nvSpPr>
        <p:spPr>
          <a:xfrm>
            <a:off x="5118748" y="2116344"/>
            <a:ext cx="475800" cy="303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83" name="Google Shape;383;p70"/>
          <p:cNvSpPr/>
          <p:nvPr/>
        </p:nvSpPr>
        <p:spPr>
          <a:xfrm>
            <a:off x="5660135" y="2116344"/>
            <a:ext cx="475800" cy="303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84" name="Google Shape;384;p70"/>
          <p:cNvSpPr/>
          <p:nvPr/>
        </p:nvSpPr>
        <p:spPr>
          <a:xfrm>
            <a:off x="5794099" y="2558570"/>
            <a:ext cx="4758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85" name="Google Shape;385;p70"/>
          <p:cNvSpPr/>
          <p:nvPr/>
        </p:nvSpPr>
        <p:spPr>
          <a:xfrm>
            <a:off x="5174663" y="2884995"/>
            <a:ext cx="4758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86" name="Google Shape;386;p70"/>
          <p:cNvSpPr/>
          <p:nvPr/>
        </p:nvSpPr>
        <p:spPr>
          <a:xfrm>
            <a:off x="5794099" y="2884995"/>
            <a:ext cx="4758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87" name="Google Shape;387;p70"/>
          <p:cNvSpPr/>
          <p:nvPr/>
        </p:nvSpPr>
        <p:spPr>
          <a:xfrm>
            <a:off x="5174663" y="3211421"/>
            <a:ext cx="4758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88" name="Google Shape;388;p70"/>
          <p:cNvSpPr/>
          <p:nvPr/>
        </p:nvSpPr>
        <p:spPr>
          <a:xfrm>
            <a:off x="5794099" y="3211421"/>
            <a:ext cx="475800" cy="188100"/>
          </a:xfrm>
          <a:prstGeom prst="rect">
            <a:avLst/>
          </a:prstGeom>
          <a:solidFill>
            <a:schemeClr val="lt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89" name="Google Shape;389;p70"/>
          <p:cNvSpPr/>
          <p:nvPr/>
        </p:nvSpPr>
        <p:spPr>
          <a:xfrm>
            <a:off x="6092818" y="2884995"/>
            <a:ext cx="178200" cy="188100"/>
          </a:xfrm>
          <a:prstGeom prst="rect">
            <a:avLst/>
          </a:prstGeom>
          <a:solidFill>
            <a:srgbClr val="CCCCCC">
              <a:alpha val="59780"/>
            </a:srgbClr>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cxnSp>
        <p:nvCxnSpPr>
          <p:cNvPr id="390" name="Google Shape;390;p70"/>
          <p:cNvCxnSpPr/>
          <p:nvPr/>
        </p:nvCxnSpPr>
        <p:spPr>
          <a:xfrm>
            <a:off x="6992097" y="1396817"/>
            <a:ext cx="0" cy="2274000"/>
          </a:xfrm>
          <a:prstGeom prst="straightConnector1">
            <a:avLst/>
          </a:prstGeom>
          <a:noFill/>
          <a:ln cap="flat" cmpd="sng" w="9525">
            <a:solidFill>
              <a:srgbClr val="999999"/>
            </a:solidFill>
            <a:prstDash val="dash"/>
            <a:round/>
            <a:headEnd len="med" w="med" type="none"/>
            <a:tailEnd len="med" w="med" type="none"/>
          </a:ln>
        </p:spPr>
      </p:cxnSp>
      <p:sp>
        <p:nvSpPr>
          <p:cNvPr id="391" name="Google Shape;391;p70"/>
          <p:cNvSpPr/>
          <p:nvPr/>
        </p:nvSpPr>
        <p:spPr>
          <a:xfrm>
            <a:off x="7079325" y="1970500"/>
            <a:ext cx="1703700" cy="1688100"/>
          </a:xfrm>
          <a:prstGeom prst="rect">
            <a:avLst/>
          </a:prstGeom>
          <a:solidFill>
            <a:srgbClr val="6B9E78">
              <a:alpha val="2483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200">
              <a:latin typeface="Open Sans Light"/>
              <a:ea typeface="Open Sans Light"/>
              <a:cs typeface="Open Sans Light"/>
              <a:sym typeface="Open Sans Light"/>
            </a:endParaRPr>
          </a:p>
        </p:txBody>
      </p:sp>
      <p:sp>
        <p:nvSpPr>
          <p:cNvPr id="392" name="Google Shape;392;p70"/>
          <p:cNvSpPr/>
          <p:nvPr/>
        </p:nvSpPr>
        <p:spPr>
          <a:xfrm>
            <a:off x="7189000" y="2054975"/>
            <a:ext cx="1536900" cy="419100"/>
          </a:xfrm>
          <a:prstGeom prst="rect">
            <a:avLst/>
          </a:prstGeom>
          <a:no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0"/>
          <p:cNvSpPr/>
          <p:nvPr/>
        </p:nvSpPr>
        <p:spPr>
          <a:xfrm>
            <a:off x="7229522" y="2647332"/>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94" name="Google Shape;394;p70"/>
          <p:cNvSpPr/>
          <p:nvPr/>
        </p:nvSpPr>
        <p:spPr>
          <a:xfrm>
            <a:off x="7191380" y="2094208"/>
            <a:ext cx="403500" cy="303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95" name="Google Shape;395;p70"/>
          <p:cNvSpPr/>
          <p:nvPr/>
        </p:nvSpPr>
        <p:spPr>
          <a:xfrm>
            <a:off x="7650498" y="2094208"/>
            <a:ext cx="403500" cy="303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96" name="Google Shape;396;p70"/>
          <p:cNvSpPr/>
          <p:nvPr/>
        </p:nvSpPr>
        <p:spPr>
          <a:xfrm>
            <a:off x="8281680" y="2094208"/>
            <a:ext cx="403500" cy="303900"/>
          </a:xfrm>
          <a:prstGeom prst="hexagon">
            <a:avLst>
              <a:gd fmla="val 25000" name="adj"/>
              <a:gd fmla="val 115470" name="vf"/>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700">
              <a:solidFill>
                <a:srgbClr val="FFFFFF"/>
              </a:solidFill>
              <a:latin typeface="Open Sans Light"/>
              <a:ea typeface="Open Sans Light"/>
              <a:cs typeface="Open Sans Light"/>
              <a:sym typeface="Open Sans Light"/>
            </a:endParaRPr>
          </a:p>
        </p:txBody>
      </p:sp>
      <p:sp>
        <p:nvSpPr>
          <p:cNvPr id="397" name="Google Shape;397;p70"/>
          <p:cNvSpPr/>
          <p:nvPr/>
        </p:nvSpPr>
        <p:spPr>
          <a:xfrm>
            <a:off x="7754830" y="2647332"/>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98" name="Google Shape;398;p70"/>
          <p:cNvSpPr/>
          <p:nvPr/>
        </p:nvSpPr>
        <p:spPr>
          <a:xfrm>
            <a:off x="7229522" y="2973757"/>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399" name="Google Shape;399;p70"/>
          <p:cNvSpPr/>
          <p:nvPr/>
        </p:nvSpPr>
        <p:spPr>
          <a:xfrm>
            <a:off x="7754830" y="2973757"/>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0" name="Google Shape;400;p70"/>
          <p:cNvSpPr/>
          <p:nvPr/>
        </p:nvSpPr>
        <p:spPr>
          <a:xfrm>
            <a:off x="6415101" y="3457222"/>
            <a:ext cx="475800" cy="1881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01" name="Google Shape;401;p70"/>
          <p:cNvSpPr/>
          <p:nvPr/>
        </p:nvSpPr>
        <p:spPr>
          <a:xfrm>
            <a:off x="7229522" y="3300182"/>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2" name="Google Shape;402;p70"/>
          <p:cNvSpPr/>
          <p:nvPr/>
        </p:nvSpPr>
        <p:spPr>
          <a:xfrm>
            <a:off x="7754830" y="3300182"/>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3" name="Google Shape;403;p70"/>
          <p:cNvSpPr txBox="1"/>
          <p:nvPr/>
        </p:nvSpPr>
        <p:spPr>
          <a:xfrm>
            <a:off x="7080575" y="4036275"/>
            <a:ext cx="1703700" cy="63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The new platform enabled with domain-specific reusable services  will serve all E-Services and Apps.</a:t>
            </a:r>
            <a:endParaRPr sz="1000">
              <a:solidFill>
                <a:schemeClr val="dk1"/>
              </a:solidFill>
              <a:latin typeface="Inter"/>
              <a:ea typeface="Inter"/>
              <a:cs typeface="Inter"/>
              <a:sym typeface="Inter"/>
            </a:endParaRPr>
          </a:p>
        </p:txBody>
      </p:sp>
      <p:sp>
        <p:nvSpPr>
          <p:cNvPr id="404" name="Google Shape;404;p70"/>
          <p:cNvSpPr/>
          <p:nvPr/>
        </p:nvSpPr>
        <p:spPr>
          <a:xfrm>
            <a:off x="4402730" y="2731095"/>
            <a:ext cx="475800" cy="188100"/>
          </a:xfrm>
          <a:prstGeom prst="rect">
            <a:avLst/>
          </a:prstGeom>
          <a:solidFill>
            <a:srgbClr val="CCCCCC"/>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5" name="Google Shape;405;p70"/>
          <p:cNvSpPr/>
          <p:nvPr/>
        </p:nvSpPr>
        <p:spPr>
          <a:xfrm>
            <a:off x="4402730" y="2558570"/>
            <a:ext cx="475800" cy="188100"/>
          </a:xfrm>
          <a:prstGeom prst="rect">
            <a:avLst/>
          </a:prstGeom>
          <a:solidFill>
            <a:srgbClr val="CCCCCC"/>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6" name="Google Shape;406;p70"/>
          <p:cNvSpPr/>
          <p:nvPr/>
        </p:nvSpPr>
        <p:spPr>
          <a:xfrm>
            <a:off x="6415101" y="2558574"/>
            <a:ext cx="475800" cy="729300"/>
          </a:xfrm>
          <a:prstGeom prst="rect">
            <a:avLst/>
          </a:prstGeom>
          <a:solidFill>
            <a:srgbClr val="B7B7B7"/>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7" name="Google Shape;407;p70"/>
          <p:cNvSpPr/>
          <p:nvPr/>
        </p:nvSpPr>
        <p:spPr>
          <a:xfrm>
            <a:off x="6415109" y="3265483"/>
            <a:ext cx="475800" cy="188100"/>
          </a:xfrm>
          <a:prstGeom prst="rect">
            <a:avLst/>
          </a:prstGeom>
          <a:solidFill>
            <a:srgbClr val="B7B7B7"/>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08" name="Google Shape;408;p70"/>
          <p:cNvSpPr txBox="1"/>
          <p:nvPr/>
        </p:nvSpPr>
        <p:spPr>
          <a:xfrm>
            <a:off x="112850" y="1614750"/>
            <a:ext cx="9972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1"/>
                </a:solidFill>
                <a:highlight>
                  <a:schemeClr val="lt1"/>
                </a:highlight>
                <a:latin typeface="Inter"/>
                <a:ea typeface="Inter"/>
                <a:cs typeface="Inter"/>
                <a:sym typeface="Inter"/>
              </a:rPr>
              <a:t>Apps/ </a:t>
            </a:r>
            <a:r>
              <a:rPr lang="en" sz="700">
                <a:solidFill>
                  <a:schemeClr val="dk1"/>
                </a:solidFill>
                <a:highlight>
                  <a:srgbClr val="FFFFFF"/>
                </a:highlight>
                <a:latin typeface="Inter"/>
                <a:ea typeface="Inter"/>
                <a:cs typeface="Inter"/>
                <a:sym typeface="Inter"/>
              </a:rPr>
              <a:t>E-Services</a:t>
            </a:r>
            <a:endParaRPr sz="700">
              <a:solidFill>
                <a:schemeClr val="dk1"/>
              </a:solidFill>
              <a:highlight>
                <a:srgbClr val="FFFFFF"/>
              </a:highlight>
              <a:latin typeface="Inter Light"/>
              <a:ea typeface="Inter Light"/>
              <a:cs typeface="Inter Light"/>
              <a:sym typeface="Inter Light"/>
            </a:endParaRPr>
          </a:p>
        </p:txBody>
      </p:sp>
      <p:sp>
        <p:nvSpPr>
          <p:cNvPr id="409" name="Google Shape;409;p70"/>
          <p:cNvSpPr/>
          <p:nvPr/>
        </p:nvSpPr>
        <p:spPr>
          <a:xfrm>
            <a:off x="3011700" y="1613026"/>
            <a:ext cx="1880700" cy="249600"/>
          </a:xfrm>
          <a:prstGeom prst="rect">
            <a:avLst/>
          </a:prstGeom>
          <a:solidFill>
            <a:srgbClr val="003D4F">
              <a:alpha val="24830"/>
            </a:srgbClr>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800">
              <a:solidFill>
                <a:srgbClr val="FFFFFF"/>
              </a:solidFill>
              <a:latin typeface="Open Sans Light"/>
              <a:ea typeface="Open Sans Light"/>
              <a:cs typeface="Open Sans Light"/>
              <a:sym typeface="Open Sans Light"/>
            </a:endParaRPr>
          </a:p>
        </p:txBody>
      </p:sp>
      <p:sp>
        <p:nvSpPr>
          <p:cNvPr id="410" name="Google Shape;410;p70"/>
          <p:cNvSpPr/>
          <p:nvPr/>
        </p:nvSpPr>
        <p:spPr>
          <a:xfrm>
            <a:off x="3075036" y="1659976"/>
            <a:ext cx="475800" cy="155700"/>
          </a:xfrm>
          <a:prstGeom prst="rect">
            <a:avLst/>
          </a:prstGeom>
          <a:solidFill>
            <a:schemeClr val="accent1"/>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411" name="Google Shape;411;p70"/>
          <p:cNvSpPr/>
          <p:nvPr/>
        </p:nvSpPr>
        <p:spPr>
          <a:xfrm>
            <a:off x="5051200" y="1613026"/>
            <a:ext cx="1880700" cy="249600"/>
          </a:xfrm>
          <a:prstGeom prst="rect">
            <a:avLst/>
          </a:prstGeom>
          <a:solidFill>
            <a:srgbClr val="003D4F">
              <a:alpha val="24830"/>
            </a:srgbClr>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800">
              <a:solidFill>
                <a:srgbClr val="FFFFFF"/>
              </a:solidFill>
              <a:latin typeface="Open Sans Light"/>
              <a:ea typeface="Open Sans Light"/>
              <a:cs typeface="Open Sans Light"/>
              <a:sym typeface="Open Sans Light"/>
            </a:endParaRPr>
          </a:p>
        </p:txBody>
      </p:sp>
      <p:sp>
        <p:nvSpPr>
          <p:cNvPr id="412" name="Google Shape;412;p70"/>
          <p:cNvSpPr/>
          <p:nvPr/>
        </p:nvSpPr>
        <p:spPr>
          <a:xfrm>
            <a:off x="7079325" y="1613026"/>
            <a:ext cx="1703700" cy="249600"/>
          </a:xfrm>
          <a:prstGeom prst="rect">
            <a:avLst/>
          </a:prstGeom>
          <a:solidFill>
            <a:srgbClr val="003D4F">
              <a:alpha val="24830"/>
            </a:srgbClr>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800">
              <a:solidFill>
                <a:srgbClr val="FFFFFF"/>
              </a:solidFill>
              <a:latin typeface="Open Sans Light"/>
              <a:ea typeface="Open Sans Light"/>
              <a:cs typeface="Open Sans Light"/>
              <a:sym typeface="Open Sans Light"/>
            </a:endParaRPr>
          </a:p>
        </p:txBody>
      </p:sp>
      <p:sp>
        <p:nvSpPr>
          <p:cNvPr id="413" name="Google Shape;413;p70"/>
          <p:cNvSpPr txBox="1"/>
          <p:nvPr/>
        </p:nvSpPr>
        <p:spPr>
          <a:xfrm>
            <a:off x="7274024" y="1210950"/>
            <a:ext cx="1509000" cy="1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Inter SemiBold"/>
                <a:ea typeface="Inter SemiBold"/>
                <a:cs typeface="Inter SemiBold"/>
                <a:sym typeface="Inter SemiBold"/>
              </a:rPr>
              <a:t>Modernized Platform</a:t>
            </a:r>
            <a:endParaRPr sz="900">
              <a:solidFill>
                <a:srgbClr val="333333"/>
              </a:solidFill>
              <a:latin typeface="Inter SemiBold"/>
              <a:ea typeface="Inter SemiBold"/>
              <a:cs typeface="Inter SemiBold"/>
              <a:sym typeface="Inter SemiBold"/>
            </a:endParaRPr>
          </a:p>
        </p:txBody>
      </p:sp>
      <p:sp>
        <p:nvSpPr>
          <p:cNvPr id="414" name="Google Shape;414;p70"/>
          <p:cNvSpPr txBox="1"/>
          <p:nvPr/>
        </p:nvSpPr>
        <p:spPr>
          <a:xfrm>
            <a:off x="5173149" y="1210950"/>
            <a:ext cx="1703700" cy="16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333333"/>
                </a:solidFill>
                <a:latin typeface="Inter SemiBold"/>
                <a:ea typeface="Inter SemiBold"/>
                <a:cs typeface="Inter SemiBold"/>
                <a:sym typeface="Inter SemiBold"/>
              </a:rPr>
              <a:t>Thin-slices 2..n</a:t>
            </a:r>
            <a:endParaRPr sz="900">
              <a:latin typeface="Inter SemiBold"/>
              <a:ea typeface="Inter SemiBold"/>
              <a:cs typeface="Inter SemiBold"/>
              <a:sym typeface="Inter SemiBold"/>
            </a:endParaRPr>
          </a:p>
        </p:txBody>
      </p:sp>
      <p:sp>
        <p:nvSpPr>
          <p:cNvPr id="415" name="Google Shape;415;p70"/>
          <p:cNvSpPr txBox="1"/>
          <p:nvPr/>
        </p:nvSpPr>
        <p:spPr>
          <a:xfrm>
            <a:off x="7998689" y="2009000"/>
            <a:ext cx="726600" cy="1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Light"/>
                <a:ea typeface="Open Sans Light"/>
                <a:cs typeface="Open Sans Light"/>
                <a:sym typeface="Open Sans Light"/>
              </a:rPr>
              <a:t>...</a:t>
            </a:r>
            <a:endParaRPr sz="1600">
              <a:latin typeface="Open Sans Light"/>
              <a:ea typeface="Open Sans Light"/>
              <a:cs typeface="Open Sans Light"/>
              <a:sym typeface="Open Sans Light"/>
            </a:endParaRPr>
          </a:p>
        </p:txBody>
      </p:sp>
      <p:sp>
        <p:nvSpPr>
          <p:cNvPr id="416" name="Google Shape;416;p70"/>
          <p:cNvSpPr/>
          <p:nvPr/>
        </p:nvSpPr>
        <p:spPr>
          <a:xfrm>
            <a:off x="5174331" y="1659976"/>
            <a:ext cx="475800" cy="155700"/>
          </a:xfrm>
          <a:prstGeom prst="rect">
            <a:avLst/>
          </a:prstGeom>
          <a:solidFill>
            <a:schemeClr val="accent1"/>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417" name="Google Shape;417;p70"/>
          <p:cNvSpPr/>
          <p:nvPr/>
        </p:nvSpPr>
        <p:spPr>
          <a:xfrm>
            <a:off x="5753744" y="1659976"/>
            <a:ext cx="475800" cy="155700"/>
          </a:xfrm>
          <a:prstGeom prst="rect">
            <a:avLst/>
          </a:prstGeom>
          <a:solidFill>
            <a:schemeClr val="accent1"/>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418" name="Google Shape;418;p70"/>
          <p:cNvSpPr/>
          <p:nvPr/>
        </p:nvSpPr>
        <p:spPr>
          <a:xfrm>
            <a:off x="7151440" y="1659976"/>
            <a:ext cx="403500" cy="155700"/>
          </a:xfrm>
          <a:prstGeom prst="rect">
            <a:avLst/>
          </a:prstGeom>
          <a:solidFill>
            <a:schemeClr val="accent1"/>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419" name="Google Shape;419;p70"/>
          <p:cNvSpPr/>
          <p:nvPr/>
        </p:nvSpPr>
        <p:spPr>
          <a:xfrm>
            <a:off x="7650498" y="1659976"/>
            <a:ext cx="403500" cy="155700"/>
          </a:xfrm>
          <a:prstGeom prst="rect">
            <a:avLst/>
          </a:prstGeom>
          <a:solidFill>
            <a:schemeClr val="accent1"/>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420" name="Google Shape;420;p70"/>
          <p:cNvSpPr/>
          <p:nvPr/>
        </p:nvSpPr>
        <p:spPr>
          <a:xfrm>
            <a:off x="8322382" y="1659976"/>
            <a:ext cx="403500" cy="155700"/>
          </a:xfrm>
          <a:prstGeom prst="rect">
            <a:avLst/>
          </a:prstGeom>
          <a:solidFill>
            <a:schemeClr val="accent1"/>
          </a:solid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sz="800">
              <a:solidFill>
                <a:srgbClr val="FFFFFF"/>
              </a:solidFill>
              <a:latin typeface="Open Sans Light"/>
              <a:ea typeface="Open Sans Light"/>
              <a:cs typeface="Open Sans Light"/>
              <a:sym typeface="Open Sans Light"/>
            </a:endParaRPr>
          </a:p>
        </p:txBody>
      </p:sp>
      <p:sp>
        <p:nvSpPr>
          <p:cNvPr id="421" name="Google Shape;421;p70"/>
          <p:cNvSpPr txBox="1"/>
          <p:nvPr/>
        </p:nvSpPr>
        <p:spPr>
          <a:xfrm>
            <a:off x="8097893" y="1582330"/>
            <a:ext cx="178200" cy="15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latin typeface="Inter Light"/>
                <a:ea typeface="Inter Light"/>
                <a:cs typeface="Inter Light"/>
                <a:sym typeface="Inter Light"/>
              </a:rPr>
              <a:t>...</a:t>
            </a:r>
            <a:endParaRPr sz="1600">
              <a:latin typeface="Inter Light"/>
              <a:ea typeface="Inter Light"/>
              <a:cs typeface="Inter Light"/>
              <a:sym typeface="Inter Light"/>
            </a:endParaRPr>
          </a:p>
        </p:txBody>
      </p:sp>
      <p:sp>
        <p:nvSpPr>
          <p:cNvPr id="422" name="Google Shape;422;p70"/>
          <p:cNvSpPr/>
          <p:nvPr/>
        </p:nvSpPr>
        <p:spPr>
          <a:xfrm>
            <a:off x="4399593" y="3190284"/>
            <a:ext cx="4758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23" name="Google Shape;423;p70"/>
          <p:cNvSpPr/>
          <p:nvPr/>
        </p:nvSpPr>
        <p:spPr>
          <a:xfrm>
            <a:off x="4399593" y="2946996"/>
            <a:ext cx="4758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24" name="Google Shape;424;p70"/>
          <p:cNvSpPr txBox="1"/>
          <p:nvPr/>
        </p:nvSpPr>
        <p:spPr>
          <a:xfrm>
            <a:off x="2390200" y="3763375"/>
            <a:ext cx="676200" cy="92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600">
                <a:latin typeface="Inter"/>
                <a:ea typeface="Inter"/>
                <a:cs typeface="Inter"/>
                <a:sym typeface="Inter"/>
              </a:rPr>
              <a:t>Existing Systems</a:t>
            </a:r>
            <a:endParaRPr b="1" sz="600">
              <a:latin typeface="Inter"/>
              <a:ea typeface="Inter"/>
              <a:cs typeface="Inter"/>
              <a:sym typeface="Inter"/>
            </a:endParaRPr>
          </a:p>
        </p:txBody>
      </p:sp>
      <p:sp>
        <p:nvSpPr>
          <p:cNvPr id="425" name="Google Shape;425;p70"/>
          <p:cNvSpPr/>
          <p:nvPr/>
        </p:nvSpPr>
        <p:spPr>
          <a:xfrm>
            <a:off x="2520538" y="3441346"/>
            <a:ext cx="3573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26" name="Google Shape;426;p70"/>
          <p:cNvSpPr/>
          <p:nvPr/>
        </p:nvSpPr>
        <p:spPr>
          <a:xfrm>
            <a:off x="2518188" y="3201083"/>
            <a:ext cx="3573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27" name="Google Shape;427;p70"/>
          <p:cNvSpPr/>
          <p:nvPr/>
        </p:nvSpPr>
        <p:spPr>
          <a:xfrm>
            <a:off x="2518188" y="2957796"/>
            <a:ext cx="3573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28" name="Google Shape;428;p70"/>
          <p:cNvSpPr/>
          <p:nvPr/>
        </p:nvSpPr>
        <p:spPr>
          <a:xfrm>
            <a:off x="2523388" y="2716021"/>
            <a:ext cx="3573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29" name="Google Shape;429;p70"/>
          <p:cNvSpPr/>
          <p:nvPr/>
        </p:nvSpPr>
        <p:spPr>
          <a:xfrm>
            <a:off x="2523388" y="2474246"/>
            <a:ext cx="357300" cy="211800"/>
          </a:xfrm>
          <a:prstGeom prst="rect">
            <a:avLst/>
          </a:prstGeom>
          <a:solidFill>
            <a:schemeClr val="dk2"/>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b="1" sz="700">
              <a:solidFill>
                <a:srgbClr val="FFFFFF"/>
              </a:solidFill>
              <a:latin typeface="Open Sans"/>
              <a:ea typeface="Open Sans"/>
              <a:cs typeface="Open Sans"/>
              <a:sym typeface="Open Sans"/>
            </a:endParaRPr>
          </a:p>
        </p:txBody>
      </p:sp>
      <p:sp>
        <p:nvSpPr>
          <p:cNvPr id="430" name="Google Shape;43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70"/>
          <p:cNvSpPr/>
          <p:nvPr/>
        </p:nvSpPr>
        <p:spPr>
          <a:xfrm>
            <a:off x="8280122" y="2639882"/>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32" name="Google Shape;432;p70"/>
          <p:cNvSpPr/>
          <p:nvPr/>
        </p:nvSpPr>
        <p:spPr>
          <a:xfrm>
            <a:off x="8280122" y="2966307"/>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33" name="Google Shape;433;p70"/>
          <p:cNvSpPr/>
          <p:nvPr/>
        </p:nvSpPr>
        <p:spPr>
          <a:xfrm>
            <a:off x="8280122" y="3292732"/>
            <a:ext cx="403500" cy="188100"/>
          </a:xfrm>
          <a:prstGeom prst="rect">
            <a:avLst/>
          </a:prstGeom>
          <a:solidFill>
            <a:schemeClr val="accent5"/>
          </a:solid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FFFFFF"/>
              </a:buClr>
              <a:buFont typeface="Open Sans"/>
              <a:buNone/>
            </a:pPr>
            <a:r>
              <a:t/>
            </a:r>
            <a:endParaRPr sz="900"/>
          </a:p>
        </p:txBody>
      </p:sp>
      <p:sp>
        <p:nvSpPr>
          <p:cNvPr id="434" name="Google Shape;434;p70"/>
          <p:cNvSpPr txBox="1"/>
          <p:nvPr/>
        </p:nvSpPr>
        <p:spPr>
          <a:xfrm>
            <a:off x="112850" y="2148150"/>
            <a:ext cx="8277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1"/>
                </a:solidFill>
                <a:highlight>
                  <a:schemeClr val="lt1"/>
                </a:highlight>
                <a:latin typeface="Inter"/>
                <a:ea typeface="Inter"/>
                <a:cs typeface="Inter"/>
                <a:sym typeface="Inter"/>
              </a:rPr>
              <a:t>App Specific Service (BFF)</a:t>
            </a:r>
            <a:endParaRPr sz="700">
              <a:solidFill>
                <a:schemeClr val="dk1"/>
              </a:solidFill>
              <a:highlight>
                <a:srgbClr val="FFFFFF"/>
              </a:highlight>
              <a:latin typeface="Inter Light"/>
              <a:ea typeface="Inter Light"/>
              <a:cs typeface="Inter Light"/>
              <a:sym typeface="Inter Light"/>
            </a:endParaRPr>
          </a:p>
        </p:txBody>
      </p:sp>
      <p:sp>
        <p:nvSpPr>
          <p:cNvPr id="435" name="Google Shape;435;p70"/>
          <p:cNvSpPr txBox="1"/>
          <p:nvPr/>
        </p:nvSpPr>
        <p:spPr>
          <a:xfrm>
            <a:off x="73975" y="2935900"/>
            <a:ext cx="9972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1"/>
                </a:solidFill>
                <a:highlight>
                  <a:schemeClr val="lt1"/>
                </a:highlight>
                <a:latin typeface="Inter"/>
                <a:ea typeface="Inter"/>
                <a:cs typeface="Inter"/>
                <a:sym typeface="Inter"/>
              </a:rPr>
              <a:t>Domain Services</a:t>
            </a:r>
            <a:endParaRPr sz="700">
              <a:solidFill>
                <a:schemeClr val="dk1"/>
              </a:solidFill>
              <a:highlight>
                <a:srgbClr val="FFFFFF"/>
              </a:highlight>
              <a:latin typeface="Inter Light"/>
              <a:ea typeface="Inter Light"/>
              <a:cs typeface="Inter Light"/>
              <a:sym typeface="Inter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